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8288000" cy="10287000"/>
  <p:notesSz cx="6858000" cy="9144000"/>
  <p:embeddedFontLst>
    <p:embeddedFont>
      <p:font typeface="Calibri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53" d="100"/>
          <a:sy n="53" d="100"/>
        </p:scale>
        <p:origin x="-114" y="-5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openxmlformats.org/officeDocument/2006/relationships/image" Target="../media/image11.svg"/><Relationship Id="rId2" Type="http://schemas.openxmlformats.org/officeDocument/2006/relationships/image" Target="../media/image1.jpeg"/><Relationship Id="rId16" Type="http://schemas.openxmlformats.org/officeDocument/2006/relationships/image" Target="../media/image15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openxmlformats.org/officeDocument/2006/relationships/image" Target="../media/image9.svg"/><Relationship Id="rId4" Type="http://schemas.openxmlformats.org/officeDocument/2006/relationships/image" Target="../media/image3.svg"/><Relationship Id="rId9" Type="http://schemas.openxmlformats.org/officeDocument/2006/relationships/image" Target="../media/image5.png"/><Relationship Id="rId14" Type="http://schemas.openxmlformats.org/officeDocument/2006/relationships/image" Target="../media/image13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5.svg"/><Relationship Id="rId7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65.svg"/><Relationship Id="rId4" Type="http://schemas.openxmlformats.org/officeDocument/2006/relationships/image" Target="../media/image39.png"/><Relationship Id="rId9" Type="http://schemas.openxmlformats.org/officeDocument/2006/relationships/image" Target="../media/image69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73.svg"/><Relationship Id="rId4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svg"/><Relationship Id="rId3" Type="http://schemas.openxmlformats.org/officeDocument/2006/relationships/image" Target="../media/image76.svg"/><Relationship Id="rId7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65.svg"/><Relationship Id="rId4" Type="http://schemas.openxmlformats.org/officeDocument/2006/relationships/image" Target="../media/image39.png"/><Relationship Id="rId9" Type="http://schemas.openxmlformats.org/officeDocument/2006/relationships/image" Target="../media/image4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png"/><Relationship Id="rId18" Type="http://schemas.openxmlformats.org/officeDocument/2006/relationships/image" Target="../media/image7.png"/><Relationship Id="rId3" Type="http://schemas.openxmlformats.org/officeDocument/2006/relationships/image" Target="../media/image82.sv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17" Type="http://schemas.openxmlformats.org/officeDocument/2006/relationships/image" Target="../media/image57.svg"/><Relationship Id="rId2" Type="http://schemas.openxmlformats.org/officeDocument/2006/relationships/image" Target="../media/image50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84.svg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19" Type="http://schemas.openxmlformats.org/officeDocument/2006/relationships/image" Target="../media/image13.svg"/><Relationship Id="rId4" Type="http://schemas.openxmlformats.org/officeDocument/2006/relationships/image" Target="../media/image51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3" Type="http://schemas.openxmlformats.org/officeDocument/2006/relationships/image" Target="../media/image5.svg"/><Relationship Id="rId7" Type="http://schemas.openxmlformats.org/officeDocument/2006/relationships/image" Target="../media/image69.svg"/><Relationship Id="rId12" Type="http://schemas.openxmlformats.org/officeDocument/2006/relationships/image" Target="../media/image66.png"/><Relationship Id="rId2" Type="http://schemas.openxmlformats.org/officeDocument/2006/relationships/image" Target="../media/image3.png"/><Relationship Id="rId16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65.png"/><Relationship Id="rId5" Type="http://schemas.openxmlformats.org/officeDocument/2006/relationships/image" Target="../media/image65.svg"/><Relationship Id="rId15" Type="http://schemas.openxmlformats.org/officeDocument/2006/relationships/image" Target="../media/image69.png"/><Relationship Id="rId10" Type="http://schemas.openxmlformats.org/officeDocument/2006/relationships/image" Target="../media/image64.png"/><Relationship Id="rId4" Type="http://schemas.openxmlformats.org/officeDocument/2006/relationships/image" Target="../media/image39.png"/><Relationship Id="rId9" Type="http://schemas.openxmlformats.org/officeDocument/2006/relationships/image" Target="../media/image63.png"/><Relationship Id="rId14" Type="http://schemas.openxmlformats.org/officeDocument/2006/relationships/image" Target="../media/image6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g"/><Relationship Id="rId3" Type="http://schemas.openxmlformats.org/officeDocument/2006/relationships/image" Target="../media/image43.png"/><Relationship Id="rId7" Type="http://schemas.openxmlformats.org/officeDocument/2006/relationships/image" Target="../media/image63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71.png"/><Relationship Id="rId4" Type="http://schemas.openxmlformats.org/officeDocument/2006/relationships/image" Target="../media/image71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73.png"/><Relationship Id="rId7" Type="http://schemas.openxmlformats.org/officeDocument/2006/relationships/image" Target="../media/image7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107.svg"/><Relationship Id="rId9" Type="http://schemas.openxmlformats.org/officeDocument/2006/relationships/image" Target="../media/image112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6.svg"/><Relationship Id="rId7" Type="http://schemas.openxmlformats.org/officeDocument/2006/relationships/image" Target="../media/image79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65.svg"/><Relationship Id="rId4" Type="http://schemas.openxmlformats.org/officeDocument/2006/relationships/image" Target="../media/image39.png"/><Relationship Id="rId9" Type="http://schemas.openxmlformats.org/officeDocument/2006/relationships/image" Target="../media/image116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svg"/><Relationship Id="rId3" Type="http://schemas.openxmlformats.org/officeDocument/2006/relationships/image" Target="../media/image76.svg"/><Relationship Id="rId7" Type="http://schemas.openxmlformats.org/officeDocument/2006/relationships/image" Target="../media/image48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65.svg"/><Relationship Id="rId4" Type="http://schemas.openxmlformats.org/officeDocument/2006/relationships/image" Target="../media/image39.png"/><Relationship Id="rId9" Type="http://schemas.openxmlformats.org/officeDocument/2006/relationships/image" Target="../media/image8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0.svg"/><Relationship Id="rId7" Type="http://schemas.openxmlformats.org/officeDocument/2006/relationships/image" Target="../media/image86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png"/><Relationship Id="rId5" Type="http://schemas.openxmlformats.org/officeDocument/2006/relationships/image" Target="../media/image122.svg"/><Relationship Id="rId4" Type="http://schemas.openxmlformats.org/officeDocument/2006/relationships/image" Target="../media/image84.png"/><Relationship Id="rId9" Type="http://schemas.openxmlformats.org/officeDocument/2006/relationships/image" Target="../media/image3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5" Type="http://schemas.openxmlformats.org/officeDocument/2006/relationships/image" Target="../media/image11.png"/><Relationship Id="rId4" Type="http://schemas.openxmlformats.org/officeDocument/2006/relationships/image" Target="../media/image18.sv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89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27.sv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88.png"/><Relationship Id="rId5" Type="http://schemas.openxmlformats.org/officeDocument/2006/relationships/image" Target="../media/image13.png"/><Relationship Id="rId10" Type="http://schemas.openxmlformats.org/officeDocument/2006/relationships/image" Target="../media/image28.svg"/><Relationship Id="rId4" Type="http://schemas.openxmlformats.org/officeDocument/2006/relationships/image" Target="../media/image18.svg"/><Relationship Id="rId9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svg"/><Relationship Id="rId3" Type="http://schemas.openxmlformats.org/officeDocument/2006/relationships/image" Target="../media/image90.png"/><Relationship Id="rId7" Type="http://schemas.openxmlformats.org/officeDocument/2006/relationships/image" Target="../media/image91.png"/><Relationship Id="rId12" Type="http://schemas.openxmlformats.org/officeDocument/2006/relationships/image" Target="../media/image134.sv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svg"/><Relationship Id="rId11" Type="http://schemas.openxmlformats.org/officeDocument/2006/relationships/image" Target="../media/image92.png"/><Relationship Id="rId5" Type="http://schemas.openxmlformats.org/officeDocument/2006/relationships/image" Target="../media/image10.png"/><Relationship Id="rId10" Type="http://schemas.openxmlformats.org/officeDocument/2006/relationships/image" Target="../media/image26.svg"/><Relationship Id="rId4" Type="http://schemas.openxmlformats.org/officeDocument/2006/relationships/image" Target="../media/image130.svg"/><Relationship Id="rId9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40.sv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svg"/><Relationship Id="rId11" Type="http://schemas.openxmlformats.org/officeDocument/2006/relationships/image" Target="../media/image95.png"/><Relationship Id="rId5" Type="http://schemas.openxmlformats.org/officeDocument/2006/relationships/image" Target="../media/image93.png"/><Relationship Id="rId10" Type="http://schemas.openxmlformats.org/officeDocument/2006/relationships/image" Target="../media/image138.svg"/><Relationship Id="rId4" Type="http://schemas.openxmlformats.org/officeDocument/2006/relationships/image" Target="../media/image18.svg"/><Relationship Id="rId9" Type="http://schemas.openxmlformats.org/officeDocument/2006/relationships/image" Target="../media/image9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35.png"/><Relationship Id="rId7" Type="http://schemas.openxmlformats.org/officeDocument/2006/relationships/image" Target="../media/image9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svg"/><Relationship Id="rId5" Type="http://schemas.openxmlformats.org/officeDocument/2006/relationships/image" Target="../media/image38.png"/><Relationship Id="rId4" Type="http://schemas.openxmlformats.org/officeDocument/2006/relationships/image" Target="../media/image59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3" Type="http://schemas.openxmlformats.org/officeDocument/2006/relationships/image" Target="../media/image120.svg"/><Relationship Id="rId7" Type="http://schemas.openxmlformats.org/officeDocument/2006/relationships/image" Target="../media/image17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5" Type="http://schemas.openxmlformats.org/officeDocument/2006/relationships/image" Target="../media/image122.svg"/><Relationship Id="rId4" Type="http://schemas.openxmlformats.org/officeDocument/2006/relationships/image" Target="../media/image84.png"/><Relationship Id="rId9" Type="http://schemas.openxmlformats.org/officeDocument/2006/relationships/image" Target="../media/image99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openxmlformats.org/officeDocument/2006/relationships/image" Target="../media/image43.png"/><Relationship Id="rId7" Type="http://schemas.openxmlformats.org/officeDocument/2006/relationships/image" Target="../media/image3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71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73.png"/><Relationship Id="rId7" Type="http://schemas.openxmlformats.org/officeDocument/2006/relationships/image" Target="../media/image7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7.svg"/><Relationship Id="rId9" Type="http://schemas.openxmlformats.org/officeDocument/2006/relationships/image" Target="../media/image69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28.png"/><Relationship Id="rId7" Type="http://schemas.openxmlformats.org/officeDocument/2006/relationships/image" Target="../media/image10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30.png"/><Relationship Id="rId4" Type="http://schemas.openxmlformats.org/officeDocument/2006/relationships/image" Target="../media/image47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20.sv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club92358312" TargetMode="External"/><Relationship Id="rId3" Type="http://schemas.openxmlformats.org/officeDocument/2006/relationships/image" Target="../media/image16.png"/><Relationship Id="rId7" Type="http://schemas.openxmlformats.org/officeDocument/2006/relationships/hyperlink" Target="https://vk.com/club117483552" TargetMode="External"/><Relationship Id="rId12" Type="http://schemas.openxmlformats.org/officeDocument/2006/relationships/image" Target="../media/image24.sv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11" Type="http://schemas.openxmlformats.org/officeDocument/2006/relationships/image" Target="../media/image13.png"/><Relationship Id="rId5" Type="http://schemas.openxmlformats.org/officeDocument/2006/relationships/image" Target="../media/image17.png"/><Relationship Id="rId10" Type="http://schemas.openxmlformats.org/officeDocument/2006/relationships/image" Target="../media/image34.svg"/><Relationship Id="rId4" Type="http://schemas.openxmlformats.org/officeDocument/2006/relationships/image" Target="../media/image30.sv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12" Type="http://schemas.openxmlformats.org/officeDocument/2006/relationships/image" Target="../media/image28.sv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0" Type="http://schemas.openxmlformats.org/officeDocument/2006/relationships/image" Target="../media/image26.svg"/><Relationship Id="rId4" Type="http://schemas.openxmlformats.org/officeDocument/2006/relationships/image" Target="../media/image18.sv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3.png"/><Relationship Id="rId7" Type="http://schemas.openxmlformats.org/officeDocument/2006/relationships/image" Target="../media/image10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png"/><Relationship Id="rId5" Type="http://schemas.openxmlformats.org/officeDocument/2006/relationships/image" Target="../media/image30.png"/><Relationship Id="rId4" Type="http://schemas.openxmlformats.org/officeDocument/2006/relationships/image" Target="../media/image5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7" Type="http://schemas.openxmlformats.org/officeDocument/2006/relationships/image" Target="../media/image111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5" Type="http://schemas.openxmlformats.org/officeDocument/2006/relationships/image" Target="../media/image11.png"/><Relationship Id="rId4" Type="http://schemas.openxmlformats.org/officeDocument/2006/relationships/image" Target="../media/image15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12" Type="http://schemas.openxmlformats.org/officeDocument/2006/relationships/image" Target="../media/image28.sv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svg"/><Relationship Id="rId11" Type="http://schemas.openxmlformats.org/officeDocument/2006/relationships/image" Target="../media/image15.png"/><Relationship Id="rId5" Type="http://schemas.openxmlformats.org/officeDocument/2006/relationships/image" Target="../media/image13.png"/><Relationship Id="rId10" Type="http://schemas.openxmlformats.org/officeDocument/2006/relationships/image" Target="../media/image26.svg"/><Relationship Id="rId4" Type="http://schemas.openxmlformats.org/officeDocument/2006/relationships/image" Target="../media/image18.sv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sv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svg"/><Relationship Id="rId5" Type="http://schemas.openxmlformats.org/officeDocument/2006/relationships/image" Target="../media/image17.png"/><Relationship Id="rId4" Type="http://schemas.openxmlformats.org/officeDocument/2006/relationships/image" Target="../media/image30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44.svg"/><Relationship Id="rId3" Type="http://schemas.openxmlformats.org/officeDocument/2006/relationships/image" Target="../media/image5.svg"/><Relationship Id="rId7" Type="http://schemas.openxmlformats.org/officeDocument/2006/relationships/image" Target="../media/image22.png"/><Relationship Id="rId12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42.sv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4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svg"/><Relationship Id="rId3" Type="http://schemas.openxmlformats.org/officeDocument/2006/relationships/image" Target="../media/image31.png"/><Relationship Id="rId7" Type="http://schemas.openxmlformats.org/officeDocument/2006/relationships/image" Target="../media/image3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svg"/><Relationship Id="rId5" Type="http://schemas.openxmlformats.org/officeDocument/2006/relationships/image" Target="../media/image32.png"/><Relationship Id="rId10" Type="http://schemas.openxmlformats.org/officeDocument/2006/relationships/image" Target="../media/image57.svg"/><Relationship Id="rId4" Type="http://schemas.openxmlformats.org/officeDocument/2006/relationships/image" Target="../media/image51.svg"/><Relationship Id="rId9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svg"/><Relationship Id="rId3" Type="http://schemas.openxmlformats.org/officeDocument/2006/relationships/image" Target="../media/image59.svg"/><Relationship Id="rId7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27.png"/><Relationship Id="rId4" Type="http://schemas.openxmlformats.org/officeDocument/2006/relationships/image" Target="../media/image3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124796" y="7314579"/>
            <a:ext cx="5375856" cy="3909714"/>
          </a:xfrm>
          <a:custGeom>
            <a:avLst/>
            <a:gdLst/>
            <a:ahLst/>
            <a:cxnLst/>
            <a:rect l="l" t="t" r="r" b="b"/>
            <a:pathLst>
              <a:path w="5375856" h="3909714">
                <a:moveTo>
                  <a:pt x="0" y="0"/>
                </a:moveTo>
                <a:lnTo>
                  <a:pt x="5375856" y="0"/>
                </a:lnTo>
                <a:lnTo>
                  <a:pt x="5375856" y="3909713"/>
                </a:lnTo>
                <a:lnTo>
                  <a:pt x="0" y="390971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470962" y="2402400"/>
            <a:ext cx="23682676" cy="3961466"/>
          </a:xfrm>
          <a:custGeom>
            <a:avLst/>
            <a:gdLst/>
            <a:ahLst/>
            <a:cxnLst/>
            <a:rect l="l" t="t" r="r" b="b"/>
            <a:pathLst>
              <a:path w="23682676" h="3961466">
                <a:moveTo>
                  <a:pt x="0" y="0"/>
                </a:moveTo>
                <a:lnTo>
                  <a:pt x="23682676" y="0"/>
                </a:lnTo>
                <a:lnTo>
                  <a:pt x="23682676" y="3961466"/>
                </a:lnTo>
                <a:lnTo>
                  <a:pt x="0" y="396146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659725" y="2819218"/>
            <a:ext cx="14847042" cy="3198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527"/>
              </a:lnSpc>
            </a:pPr>
            <a:r>
              <a:rPr lang="en-US" sz="6090" dirty="0" err="1">
                <a:solidFill>
                  <a:srgbClr val="01070A"/>
                </a:solidFill>
                <a:latin typeface="A Day Without Sun Text Bold"/>
              </a:rPr>
              <a:t>Использование</a:t>
            </a:r>
            <a:r>
              <a:rPr lang="en-US" sz="609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6090" dirty="0" err="1">
                <a:solidFill>
                  <a:srgbClr val="01070A"/>
                </a:solidFill>
                <a:latin typeface="A Day Without Sun Text Bold"/>
              </a:rPr>
              <a:t>игровых</a:t>
            </a:r>
            <a:r>
              <a:rPr lang="en-US" sz="609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6090" dirty="0" err="1">
                <a:solidFill>
                  <a:srgbClr val="01070A"/>
                </a:solidFill>
                <a:latin typeface="A Day Without Sun Text Bold"/>
              </a:rPr>
              <a:t>технологий</a:t>
            </a:r>
            <a:r>
              <a:rPr lang="en-US" sz="609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6090" dirty="0" err="1">
                <a:solidFill>
                  <a:srgbClr val="01070A"/>
                </a:solidFill>
                <a:latin typeface="A Day Without Sun Text Bold"/>
              </a:rPr>
              <a:t>при</a:t>
            </a:r>
            <a:r>
              <a:rPr lang="en-US" sz="609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6090" dirty="0" err="1">
                <a:solidFill>
                  <a:srgbClr val="01070A"/>
                </a:solidFill>
                <a:latin typeface="A Day Without Sun Text Bold"/>
              </a:rPr>
              <a:t>подготовке</a:t>
            </a:r>
            <a:r>
              <a:rPr lang="en-US" sz="609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6090" dirty="0" err="1">
                <a:solidFill>
                  <a:srgbClr val="01070A"/>
                </a:solidFill>
                <a:latin typeface="A Day Without Sun Text Bold"/>
              </a:rPr>
              <a:t>дошкольников</a:t>
            </a:r>
            <a:r>
              <a:rPr lang="en-US" sz="6090" dirty="0">
                <a:solidFill>
                  <a:srgbClr val="01070A"/>
                </a:solidFill>
                <a:latin typeface="A Day Without Sun Text Bold"/>
              </a:rPr>
              <a:t> к </a:t>
            </a:r>
            <a:r>
              <a:rPr lang="en-US" sz="6090" dirty="0" err="1">
                <a:solidFill>
                  <a:srgbClr val="01070A"/>
                </a:solidFill>
                <a:latin typeface="A Day Without Sun Text Bold"/>
              </a:rPr>
              <a:t>обучению</a:t>
            </a:r>
            <a:r>
              <a:rPr lang="en-US" sz="609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6090" dirty="0" err="1">
                <a:solidFill>
                  <a:srgbClr val="01070A"/>
                </a:solidFill>
                <a:latin typeface="A Day Without Sun Text Bold"/>
              </a:rPr>
              <a:t>грамоте</a:t>
            </a:r>
            <a:r>
              <a:rPr lang="en-US" sz="6090" dirty="0">
                <a:solidFill>
                  <a:srgbClr val="01070A"/>
                </a:solidFill>
                <a:latin typeface="A Day Without Sun Text Bold"/>
              </a:rPr>
              <a:t> и </a:t>
            </a:r>
            <a:r>
              <a:rPr lang="en-US" sz="6090" dirty="0" err="1">
                <a:solidFill>
                  <a:srgbClr val="01070A"/>
                </a:solidFill>
                <a:latin typeface="A Day Without Sun Text Bold"/>
              </a:rPr>
              <a:t>формировании</a:t>
            </a:r>
            <a:r>
              <a:rPr lang="en-US" sz="609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6090" dirty="0" err="1">
                <a:solidFill>
                  <a:srgbClr val="01070A"/>
                </a:solidFill>
                <a:latin typeface="A Day Without Sun Text Bold"/>
              </a:rPr>
              <a:t>навыка</a:t>
            </a:r>
            <a:r>
              <a:rPr lang="en-US" sz="609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6090" dirty="0" err="1">
                <a:solidFill>
                  <a:srgbClr val="01070A"/>
                </a:solidFill>
                <a:latin typeface="A Day Without Sun Text Bold"/>
              </a:rPr>
              <a:t>чтения</a:t>
            </a:r>
            <a:endParaRPr lang="en-US" sz="6090" dirty="0">
              <a:solidFill>
                <a:srgbClr val="01070A"/>
              </a:solidFill>
              <a:latin typeface="A Day Without Sun Text Bold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2456379" y="5404911"/>
            <a:ext cx="8246933" cy="6247677"/>
          </a:xfrm>
          <a:custGeom>
            <a:avLst/>
            <a:gdLst/>
            <a:ahLst/>
            <a:cxnLst/>
            <a:rect l="l" t="t" r="r" b="b"/>
            <a:pathLst>
              <a:path w="8246933" h="6247677">
                <a:moveTo>
                  <a:pt x="0" y="0"/>
                </a:moveTo>
                <a:lnTo>
                  <a:pt x="8246933" y="0"/>
                </a:lnTo>
                <a:lnTo>
                  <a:pt x="8246933" y="6247677"/>
                </a:lnTo>
                <a:lnTo>
                  <a:pt x="0" y="624767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5308980" y="-1652824"/>
            <a:ext cx="8905028" cy="5575060"/>
          </a:xfrm>
          <a:custGeom>
            <a:avLst/>
            <a:gdLst/>
            <a:ahLst/>
            <a:cxnLst/>
            <a:rect l="l" t="t" r="r" b="b"/>
            <a:pathLst>
              <a:path w="8905028" h="5575060">
                <a:moveTo>
                  <a:pt x="0" y="0"/>
                </a:moveTo>
                <a:lnTo>
                  <a:pt x="8905029" y="0"/>
                </a:lnTo>
                <a:lnTo>
                  <a:pt x="8905029" y="5575060"/>
                </a:lnTo>
                <a:lnTo>
                  <a:pt x="0" y="55750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-3495846">
            <a:off x="-3929800" y="-2685694"/>
            <a:ext cx="5243739" cy="7338566"/>
          </a:xfrm>
          <a:custGeom>
            <a:avLst/>
            <a:gdLst/>
            <a:ahLst/>
            <a:cxnLst/>
            <a:rect l="l" t="t" r="r" b="b"/>
            <a:pathLst>
              <a:path w="5243739" h="7338566">
                <a:moveTo>
                  <a:pt x="0" y="0"/>
                </a:moveTo>
                <a:lnTo>
                  <a:pt x="5243739" y="0"/>
                </a:lnTo>
                <a:lnTo>
                  <a:pt x="5243739" y="7338565"/>
                </a:lnTo>
                <a:lnTo>
                  <a:pt x="0" y="733856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5245891" y="7173024"/>
            <a:ext cx="7674709" cy="2693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9"/>
              </a:lnSpc>
            </a:pPr>
            <a:r>
              <a:rPr lang="en-US" sz="3999" dirty="0" err="1">
                <a:solidFill>
                  <a:srgbClr val="000000"/>
                </a:solidFill>
                <a:latin typeface="A Day Without Sun Text"/>
              </a:rPr>
              <a:t>Выполнила</a:t>
            </a:r>
            <a:r>
              <a:rPr lang="en-US" sz="3999" dirty="0">
                <a:solidFill>
                  <a:srgbClr val="000000"/>
                </a:solidFill>
                <a:latin typeface="A Day Without Sun Text"/>
              </a:rPr>
              <a:t>: </a:t>
            </a:r>
            <a:r>
              <a:rPr lang="en-US" sz="3999" dirty="0" err="1">
                <a:solidFill>
                  <a:srgbClr val="000000"/>
                </a:solidFill>
                <a:latin typeface="A Day Without Sun Text"/>
              </a:rPr>
              <a:t>учитель-логопед</a:t>
            </a:r>
            <a:r>
              <a:rPr lang="en-US" sz="3999" dirty="0">
                <a:solidFill>
                  <a:srgbClr val="000000"/>
                </a:solidFill>
                <a:latin typeface="A Day Without Sun Text"/>
              </a:rPr>
              <a:t> </a:t>
            </a:r>
          </a:p>
          <a:p>
            <a:pPr>
              <a:lnSpc>
                <a:spcPts val="5599"/>
              </a:lnSpc>
            </a:pPr>
            <a:r>
              <a:rPr lang="en-US" sz="3999" dirty="0">
                <a:solidFill>
                  <a:srgbClr val="000000"/>
                </a:solidFill>
                <a:latin typeface="A Day Without Sun Text"/>
              </a:rPr>
              <a:t>М</a:t>
            </a:r>
            <a:r>
              <a:rPr lang="ru-RU" sz="3999" dirty="0">
                <a:solidFill>
                  <a:srgbClr val="000000"/>
                </a:solidFill>
                <a:latin typeface="A Day Without Sun Text"/>
              </a:rPr>
              <a:t>КДОУ детский сад </a:t>
            </a:r>
            <a:r>
              <a:rPr lang="ru-RU" sz="3999" dirty="0" smtClean="0">
                <a:solidFill>
                  <a:srgbClr val="000000"/>
                </a:solidFill>
                <a:latin typeface="A Day Without Sun Text"/>
              </a:rPr>
              <a:t>«Солнышко» </a:t>
            </a:r>
            <a:r>
              <a:rPr lang="ru-RU" sz="3999" dirty="0" err="1" smtClean="0">
                <a:solidFill>
                  <a:srgbClr val="000000"/>
                </a:solidFill>
                <a:latin typeface="A Day Without Sun Text"/>
              </a:rPr>
              <a:t>Паёлова</a:t>
            </a:r>
            <a:r>
              <a:rPr lang="ru-RU" sz="3999" dirty="0" smtClean="0">
                <a:solidFill>
                  <a:srgbClr val="000000"/>
                </a:solidFill>
                <a:latin typeface="A Day Without Sun Text"/>
              </a:rPr>
              <a:t> Е.М.</a:t>
            </a:r>
            <a:endParaRPr lang="en-US" sz="3999" dirty="0">
              <a:solidFill>
                <a:srgbClr val="000000"/>
              </a:solidFill>
              <a:latin typeface="A Day Without Sun Text"/>
            </a:endParaRPr>
          </a:p>
          <a:p>
            <a:pPr>
              <a:lnSpc>
                <a:spcPts val="4200"/>
              </a:lnSpc>
              <a:spcBef>
                <a:spcPct val="0"/>
              </a:spcBef>
            </a:pPr>
            <a:endParaRPr lang="en-US" sz="3999" dirty="0">
              <a:solidFill>
                <a:srgbClr val="000000"/>
              </a:solidFill>
              <a:latin typeface="A Day Without Sun Text"/>
            </a:endParaRPr>
          </a:p>
        </p:txBody>
      </p:sp>
      <p:sp>
        <p:nvSpPr>
          <p:cNvPr id="10" name="Freeform 10"/>
          <p:cNvSpPr/>
          <p:nvPr/>
        </p:nvSpPr>
        <p:spPr>
          <a:xfrm rot="643519">
            <a:off x="2563252" y="528899"/>
            <a:ext cx="1687808" cy="2163857"/>
          </a:xfrm>
          <a:custGeom>
            <a:avLst/>
            <a:gdLst/>
            <a:ahLst/>
            <a:cxnLst/>
            <a:rect l="l" t="t" r="r" b="b"/>
            <a:pathLst>
              <a:path w="1687808" h="2163857">
                <a:moveTo>
                  <a:pt x="0" y="0"/>
                </a:moveTo>
                <a:lnTo>
                  <a:pt x="1687808" y="0"/>
                </a:lnTo>
                <a:lnTo>
                  <a:pt x="1687808" y="2163857"/>
                </a:lnTo>
                <a:lnTo>
                  <a:pt x="0" y="2163857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2456379" y="6017307"/>
            <a:ext cx="1200773" cy="2057400"/>
          </a:xfrm>
          <a:custGeom>
            <a:avLst/>
            <a:gdLst/>
            <a:ahLst/>
            <a:cxnLst/>
            <a:rect l="l" t="t" r="r" b="b"/>
            <a:pathLst>
              <a:path w="1200773" h="2057400">
                <a:moveTo>
                  <a:pt x="0" y="0"/>
                </a:moveTo>
                <a:lnTo>
                  <a:pt x="1200773" y="0"/>
                </a:lnTo>
                <a:lnTo>
                  <a:pt x="1200773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xmlns="" r:embed="rId16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7193209">
            <a:off x="2391076" y="-6780595"/>
            <a:ext cx="12146278" cy="18268659"/>
          </a:xfrm>
          <a:custGeom>
            <a:avLst/>
            <a:gdLst/>
            <a:ahLst/>
            <a:cxnLst/>
            <a:rect l="l" t="t" r="r" b="b"/>
            <a:pathLst>
              <a:path w="12146278" h="18268659">
                <a:moveTo>
                  <a:pt x="0" y="0"/>
                </a:moveTo>
                <a:lnTo>
                  <a:pt x="12146279" y="0"/>
                </a:lnTo>
                <a:lnTo>
                  <a:pt x="12146279" y="18268659"/>
                </a:lnTo>
                <a:lnTo>
                  <a:pt x="0" y="182686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266097" y="1445020"/>
            <a:ext cx="7877903" cy="7145621"/>
            <a:chOff x="0" y="0"/>
            <a:chExt cx="3358851" cy="30466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358851" cy="3046633"/>
            </a:xfrm>
            <a:custGeom>
              <a:avLst/>
              <a:gdLst/>
              <a:ahLst/>
              <a:cxnLst/>
              <a:rect l="l" t="t" r="r" b="b"/>
              <a:pathLst>
                <a:path w="3358851" h="3046633">
                  <a:moveTo>
                    <a:pt x="30465" y="0"/>
                  </a:moveTo>
                  <a:lnTo>
                    <a:pt x="3328386" y="0"/>
                  </a:lnTo>
                  <a:cubicBezTo>
                    <a:pt x="3336466" y="0"/>
                    <a:pt x="3344215" y="3210"/>
                    <a:pt x="3349928" y="8923"/>
                  </a:cubicBezTo>
                  <a:cubicBezTo>
                    <a:pt x="3355642" y="14636"/>
                    <a:pt x="3358851" y="22385"/>
                    <a:pt x="3358851" y="30465"/>
                  </a:cubicBezTo>
                  <a:lnTo>
                    <a:pt x="3358851" y="3016168"/>
                  </a:lnTo>
                  <a:cubicBezTo>
                    <a:pt x="3358851" y="3024248"/>
                    <a:pt x="3355642" y="3031996"/>
                    <a:pt x="3349928" y="3037710"/>
                  </a:cubicBezTo>
                  <a:cubicBezTo>
                    <a:pt x="3344215" y="3043423"/>
                    <a:pt x="3336466" y="3046633"/>
                    <a:pt x="3328386" y="3046633"/>
                  </a:cubicBezTo>
                  <a:lnTo>
                    <a:pt x="30465" y="3046633"/>
                  </a:lnTo>
                  <a:cubicBezTo>
                    <a:pt x="22385" y="3046633"/>
                    <a:pt x="14636" y="3043423"/>
                    <a:pt x="8923" y="3037710"/>
                  </a:cubicBezTo>
                  <a:cubicBezTo>
                    <a:pt x="3210" y="3031996"/>
                    <a:pt x="0" y="3024248"/>
                    <a:pt x="0" y="3016168"/>
                  </a:cubicBezTo>
                  <a:lnTo>
                    <a:pt x="0" y="30465"/>
                  </a:lnTo>
                  <a:cubicBezTo>
                    <a:pt x="0" y="22385"/>
                    <a:pt x="3210" y="14636"/>
                    <a:pt x="8923" y="8923"/>
                  </a:cubicBezTo>
                  <a:cubicBezTo>
                    <a:pt x="14636" y="3210"/>
                    <a:pt x="22385" y="0"/>
                    <a:pt x="30465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358851" cy="30942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570711" y="2955157"/>
            <a:ext cx="8410743" cy="7011327"/>
            <a:chOff x="0" y="0"/>
            <a:chExt cx="3586034" cy="298937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586034" cy="2989374"/>
            </a:xfrm>
            <a:custGeom>
              <a:avLst/>
              <a:gdLst/>
              <a:ahLst/>
              <a:cxnLst/>
              <a:rect l="l" t="t" r="r" b="b"/>
              <a:pathLst>
                <a:path w="3586034" h="2989374">
                  <a:moveTo>
                    <a:pt x="28535" y="0"/>
                  </a:moveTo>
                  <a:lnTo>
                    <a:pt x="3557500" y="0"/>
                  </a:lnTo>
                  <a:cubicBezTo>
                    <a:pt x="3565067" y="0"/>
                    <a:pt x="3572325" y="3006"/>
                    <a:pt x="3577677" y="8358"/>
                  </a:cubicBezTo>
                  <a:cubicBezTo>
                    <a:pt x="3583028" y="13709"/>
                    <a:pt x="3586034" y="20967"/>
                    <a:pt x="3586034" y="28535"/>
                  </a:cubicBezTo>
                  <a:lnTo>
                    <a:pt x="3586034" y="2960839"/>
                  </a:lnTo>
                  <a:cubicBezTo>
                    <a:pt x="3586034" y="2968407"/>
                    <a:pt x="3583028" y="2975665"/>
                    <a:pt x="3577677" y="2981016"/>
                  </a:cubicBezTo>
                  <a:cubicBezTo>
                    <a:pt x="3572325" y="2986368"/>
                    <a:pt x="3565067" y="2989374"/>
                    <a:pt x="3557500" y="2989374"/>
                  </a:cubicBezTo>
                  <a:lnTo>
                    <a:pt x="28535" y="2989374"/>
                  </a:lnTo>
                  <a:cubicBezTo>
                    <a:pt x="20967" y="2989374"/>
                    <a:pt x="13709" y="2986368"/>
                    <a:pt x="8358" y="2981016"/>
                  </a:cubicBezTo>
                  <a:cubicBezTo>
                    <a:pt x="3006" y="2975665"/>
                    <a:pt x="0" y="2968407"/>
                    <a:pt x="0" y="2960839"/>
                  </a:cubicBezTo>
                  <a:lnTo>
                    <a:pt x="0" y="28535"/>
                  </a:lnTo>
                  <a:cubicBezTo>
                    <a:pt x="0" y="20967"/>
                    <a:pt x="3006" y="13709"/>
                    <a:pt x="8358" y="8358"/>
                  </a:cubicBezTo>
                  <a:cubicBezTo>
                    <a:pt x="13709" y="3006"/>
                    <a:pt x="20967" y="0"/>
                    <a:pt x="28535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3586034" cy="30369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691760" y="1699153"/>
            <a:ext cx="7026576" cy="6637356"/>
          </a:xfrm>
          <a:custGeom>
            <a:avLst/>
            <a:gdLst/>
            <a:ahLst/>
            <a:cxnLst/>
            <a:rect l="l" t="t" r="r" b="b"/>
            <a:pathLst>
              <a:path w="7026576" h="6637356">
                <a:moveTo>
                  <a:pt x="0" y="0"/>
                </a:moveTo>
                <a:lnTo>
                  <a:pt x="7026576" y="0"/>
                </a:lnTo>
                <a:lnTo>
                  <a:pt x="7026576" y="6637355"/>
                </a:lnTo>
                <a:lnTo>
                  <a:pt x="0" y="66373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580" b="-1580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081895" y="3317726"/>
            <a:ext cx="7388373" cy="6286189"/>
          </a:xfrm>
          <a:custGeom>
            <a:avLst/>
            <a:gdLst/>
            <a:ahLst/>
            <a:cxnLst/>
            <a:rect l="l" t="t" r="r" b="b"/>
            <a:pathLst>
              <a:path w="7388373" h="6286189">
                <a:moveTo>
                  <a:pt x="0" y="0"/>
                </a:moveTo>
                <a:lnTo>
                  <a:pt x="7388374" y="0"/>
                </a:lnTo>
                <a:lnTo>
                  <a:pt x="7388374" y="6286189"/>
                </a:lnTo>
                <a:lnTo>
                  <a:pt x="0" y="628618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864920" y="6460820"/>
            <a:ext cx="4262034" cy="4114800"/>
          </a:xfrm>
          <a:custGeom>
            <a:avLst/>
            <a:gdLst/>
            <a:ahLst/>
            <a:cxnLst/>
            <a:rect l="l" t="t" r="r" b="b"/>
            <a:pathLst>
              <a:path w="4262034" h="4114800">
                <a:moveTo>
                  <a:pt x="0" y="0"/>
                </a:moveTo>
                <a:lnTo>
                  <a:pt x="4262033" y="0"/>
                </a:lnTo>
                <a:lnTo>
                  <a:pt x="426203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8718335" y="-111734"/>
            <a:ext cx="9263117" cy="22313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682"/>
              </a:lnSpc>
            </a:pPr>
            <a:r>
              <a:rPr lang="en-US" sz="4400" dirty="0">
                <a:solidFill>
                  <a:srgbClr val="01070A"/>
                </a:solidFill>
                <a:latin typeface="A Day Without Sun Text Bold Italics"/>
              </a:rPr>
              <a:t>«</a:t>
            </a:r>
            <a:r>
              <a:rPr lang="en-US" sz="4400" dirty="0" err="1">
                <a:solidFill>
                  <a:srgbClr val="01070A"/>
                </a:solidFill>
                <a:latin typeface="A Day Without Sun Text Bold Italics"/>
              </a:rPr>
              <a:t>Определите</a:t>
            </a:r>
            <a:r>
              <a:rPr lang="en-US" sz="44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4400" dirty="0" err="1">
                <a:solidFill>
                  <a:srgbClr val="01070A"/>
                </a:solidFill>
                <a:latin typeface="A Day Without Sun Text Bold Italics"/>
              </a:rPr>
              <a:t>какой</a:t>
            </a:r>
            <a:r>
              <a:rPr lang="en-US" sz="44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4400" dirty="0" err="1">
                <a:solidFill>
                  <a:srgbClr val="01070A"/>
                </a:solidFill>
                <a:latin typeface="A Day Without Sun Text Bold Italics"/>
              </a:rPr>
              <a:t>гласный</a:t>
            </a:r>
            <a:r>
              <a:rPr lang="en-US" sz="44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4400" dirty="0" err="1">
                <a:solidFill>
                  <a:srgbClr val="01070A"/>
                </a:solidFill>
                <a:latin typeface="A Day Without Sun Text Bold Italics"/>
              </a:rPr>
              <a:t>звук</a:t>
            </a:r>
            <a:r>
              <a:rPr lang="en-US" sz="44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4400" dirty="0" err="1">
                <a:solidFill>
                  <a:srgbClr val="01070A"/>
                </a:solidFill>
                <a:latin typeface="A Day Without Sun Text Bold Italics"/>
              </a:rPr>
              <a:t>стоит</a:t>
            </a:r>
            <a:r>
              <a:rPr lang="en-US" sz="4400" dirty="0">
                <a:solidFill>
                  <a:srgbClr val="01070A"/>
                </a:solidFill>
                <a:latin typeface="A Day Without Sun Text Bold Italics"/>
              </a:rPr>
              <a:t> в </a:t>
            </a:r>
            <a:r>
              <a:rPr lang="en-US" sz="4400" dirty="0" err="1">
                <a:solidFill>
                  <a:srgbClr val="01070A"/>
                </a:solidFill>
                <a:latin typeface="A Day Without Sun Text Bold Italics"/>
              </a:rPr>
              <a:t>середине</a:t>
            </a:r>
            <a:r>
              <a:rPr lang="en-US" sz="44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4400" dirty="0" err="1">
                <a:solidFill>
                  <a:srgbClr val="01070A"/>
                </a:solidFill>
                <a:latin typeface="A Day Without Sun Text Bold Italics"/>
              </a:rPr>
              <a:t>слова</a:t>
            </a:r>
            <a:r>
              <a:rPr lang="en-US" sz="4400" dirty="0">
                <a:solidFill>
                  <a:srgbClr val="01070A"/>
                </a:solidFill>
                <a:latin typeface="A Day Without Sun Text Bold Italics"/>
              </a:rPr>
              <a:t>»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4211917" y="612380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511195" y="-3229559"/>
            <a:ext cx="19158291" cy="18974606"/>
          </a:xfrm>
          <a:custGeom>
            <a:avLst/>
            <a:gdLst/>
            <a:ahLst/>
            <a:cxnLst/>
            <a:rect l="l" t="t" r="r" b="b"/>
            <a:pathLst>
              <a:path w="19158291" h="18974606">
                <a:moveTo>
                  <a:pt x="0" y="0"/>
                </a:moveTo>
                <a:lnTo>
                  <a:pt x="19158291" y="0"/>
                </a:lnTo>
                <a:lnTo>
                  <a:pt x="19158291" y="18974606"/>
                </a:lnTo>
                <a:lnTo>
                  <a:pt x="0" y="189746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227153" y="1288072"/>
            <a:ext cx="15833693" cy="8638762"/>
            <a:chOff x="0" y="0"/>
            <a:chExt cx="6750910" cy="368325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750910" cy="3683253"/>
            </a:xfrm>
            <a:custGeom>
              <a:avLst/>
              <a:gdLst/>
              <a:ahLst/>
              <a:cxnLst/>
              <a:rect l="l" t="t" r="r" b="b"/>
              <a:pathLst>
                <a:path w="6750910" h="3683253">
                  <a:moveTo>
                    <a:pt x="15158" y="0"/>
                  </a:moveTo>
                  <a:lnTo>
                    <a:pt x="6735752" y="0"/>
                  </a:lnTo>
                  <a:cubicBezTo>
                    <a:pt x="6739772" y="0"/>
                    <a:pt x="6743627" y="1597"/>
                    <a:pt x="6746470" y="4440"/>
                  </a:cubicBezTo>
                  <a:cubicBezTo>
                    <a:pt x="6749313" y="7282"/>
                    <a:pt x="6750910" y="11137"/>
                    <a:pt x="6750910" y="15158"/>
                  </a:cubicBezTo>
                  <a:lnTo>
                    <a:pt x="6750910" y="3668096"/>
                  </a:lnTo>
                  <a:cubicBezTo>
                    <a:pt x="6750910" y="3672116"/>
                    <a:pt x="6749313" y="3675971"/>
                    <a:pt x="6746470" y="3678814"/>
                  </a:cubicBezTo>
                  <a:cubicBezTo>
                    <a:pt x="6743627" y="3681657"/>
                    <a:pt x="6739772" y="3683253"/>
                    <a:pt x="6735752" y="3683253"/>
                  </a:cubicBezTo>
                  <a:lnTo>
                    <a:pt x="15158" y="3683253"/>
                  </a:lnTo>
                  <a:cubicBezTo>
                    <a:pt x="6786" y="3683253"/>
                    <a:pt x="0" y="3676467"/>
                    <a:pt x="0" y="3668096"/>
                  </a:cubicBezTo>
                  <a:lnTo>
                    <a:pt x="0" y="15158"/>
                  </a:lnTo>
                  <a:cubicBezTo>
                    <a:pt x="0" y="11137"/>
                    <a:pt x="1597" y="7282"/>
                    <a:pt x="4440" y="4440"/>
                  </a:cubicBezTo>
                  <a:cubicBezTo>
                    <a:pt x="7282" y="1597"/>
                    <a:pt x="11137" y="0"/>
                    <a:pt x="15158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750910" cy="37308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2245410" y="1641371"/>
            <a:ext cx="13797179" cy="7225375"/>
          </a:xfrm>
          <a:custGeom>
            <a:avLst/>
            <a:gdLst/>
            <a:ahLst/>
            <a:cxnLst/>
            <a:rect l="l" t="t" r="r" b="b"/>
            <a:pathLst>
              <a:path w="13797179" h="7225375">
                <a:moveTo>
                  <a:pt x="0" y="0"/>
                </a:moveTo>
                <a:lnTo>
                  <a:pt x="13797180" y="0"/>
                </a:lnTo>
                <a:lnTo>
                  <a:pt x="13797180" y="7225374"/>
                </a:lnTo>
                <a:lnTo>
                  <a:pt x="0" y="722537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20413" r="-1104" b="-20413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-76050" y="8575280"/>
            <a:ext cx="18288000" cy="1213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56"/>
              </a:lnSpc>
            </a:pPr>
            <a:r>
              <a:rPr lang="en-US" sz="6968">
                <a:solidFill>
                  <a:srgbClr val="1E3F48"/>
                </a:solidFill>
                <a:latin typeface="A Day Without Sun Text Bold Italics"/>
              </a:rPr>
              <a:t>«Звуковое домино»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7193209">
            <a:off x="2391076" y="-6780595"/>
            <a:ext cx="12146278" cy="18268659"/>
          </a:xfrm>
          <a:custGeom>
            <a:avLst/>
            <a:gdLst/>
            <a:ahLst/>
            <a:cxnLst/>
            <a:rect l="l" t="t" r="r" b="b"/>
            <a:pathLst>
              <a:path w="12146278" h="18268659">
                <a:moveTo>
                  <a:pt x="0" y="0"/>
                </a:moveTo>
                <a:lnTo>
                  <a:pt x="12146279" y="0"/>
                </a:lnTo>
                <a:lnTo>
                  <a:pt x="12146279" y="18268659"/>
                </a:lnTo>
                <a:lnTo>
                  <a:pt x="0" y="182686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266097" y="1445020"/>
            <a:ext cx="7877903" cy="7073201"/>
            <a:chOff x="0" y="0"/>
            <a:chExt cx="3358851" cy="301575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358851" cy="3015755"/>
            </a:xfrm>
            <a:custGeom>
              <a:avLst/>
              <a:gdLst/>
              <a:ahLst/>
              <a:cxnLst/>
              <a:rect l="l" t="t" r="r" b="b"/>
              <a:pathLst>
                <a:path w="3358851" h="3015755">
                  <a:moveTo>
                    <a:pt x="30465" y="0"/>
                  </a:moveTo>
                  <a:lnTo>
                    <a:pt x="3328386" y="0"/>
                  </a:lnTo>
                  <a:cubicBezTo>
                    <a:pt x="3336466" y="0"/>
                    <a:pt x="3344215" y="3210"/>
                    <a:pt x="3349928" y="8923"/>
                  </a:cubicBezTo>
                  <a:cubicBezTo>
                    <a:pt x="3355642" y="14636"/>
                    <a:pt x="3358851" y="22385"/>
                    <a:pt x="3358851" y="30465"/>
                  </a:cubicBezTo>
                  <a:lnTo>
                    <a:pt x="3358851" y="2985290"/>
                  </a:lnTo>
                  <a:cubicBezTo>
                    <a:pt x="3358851" y="2993370"/>
                    <a:pt x="3355642" y="3001119"/>
                    <a:pt x="3349928" y="3006832"/>
                  </a:cubicBezTo>
                  <a:cubicBezTo>
                    <a:pt x="3344215" y="3012545"/>
                    <a:pt x="3336466" y="3015755"/>
                    <a:pt x="3328386" y="3015755"/>
                  </a:cubicBezTo>
                  <a:lnTo>
                    <a:pt x="30465" y="3015755"/>
                  </a:lnTo>
                  <a:cubicBezTo>
                    <a:pt x="22385" y="3015755"/>
                    <a:pt x="14636" y="3012545"/>
                    <a:pt x="8923" y="3006832"/>
                  </a:cubicBezTo>
                  <a:cubicBezTo>
                    <a:pt x="3210" y="3001119"/>
                    <a:pt x="0" y="2993370"/>
                    <a:pt x="0" y="2985290"/>
                  </a:cubicBezTo>
                  <a:lnTo>
                    <a:pt x="0" y="30465"/>
                  </a:lnTo>
                  <a:cubicBezTo>
                    <a:pt x="0" y="22385"/>
                    <a:pt x="3210" y="14636"/>
                    <a:pt x="8923" y="8923"/>
                  </a:cubicBezTo>
                  <a:cubicBezTo>
                    <a:pt x="14636" y="3210"/>
                    <a:pt x="22385" y="0"/>
                    <a:pt x="30465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358851" cy="30633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570711" y="1592371"/>
            <a:ext cx="8410743" cy="8374114"/>
            <a:chOff x="0" y="0"/>
            <a:chExt cx="3586034" cy="298937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586034" cy="2989374"/>
            </a:xfrm>
            <a:custGeom>
              <a:avLst/>
              <a:gdLst/>
              <a:ahLst/>
              <a:cxnLst/>
              <a:rect l="l" t="t" r="r" b="b"/>
              <a:pathLst>
                <a:path w="3586034" h="2989374">
                  <a:moveTo>
                    <a:pt x="28535" y="0"/>
                  </a:moveTo>
                  <a:lnTo>
                    <a:pt x="3557500" y="0"/>
                  </a:lnTo>
                  <a:cubicBezTo>
                    <a:pt x="3565067" y="0"/>
                    <a:pt x="3572325" y="3006"/>
                    <a:pt x="3577677" y="8358"/>
                  </a:cubicBezTo>
                  <a:cubicBezTo>
                    <a:pt x="3583028" y="13709"/>
                    <a:pt x="3586034" y="20967"/>
                    <a:pt x="3586034" y="28535"/>
                  </a:cubicBezTo>
                  <a:lnTo>
                    <a:pt x="3586034" y="2960839"/>
                  </a:lnTo>
                  <a:cubicBezTo>
                    <a:pt x="3586034" y="2968407"/>
                    <a:pt x="3583028" y="2975665"/>
                    <a:pt x="3577677" y="2981016"/>
                  </a:cubicBezTo>
                  <a:cubicBezTo>
                    <a:pt x="3572325" y="2986368"/>
                    <a:pt x="3565067" y="2989374"/>
                    <a:pt x="3557500" y="2989374"/>
                  </a:cubicBezTo>
                  <a:lnTo>
                    <a:pt x="28535" y="2989374"/>
                  </a:lnTo>
                  <a:cubicBezTo>
                    <a:pt x="20967" y="2989374"/>
                    <a:pt x="13709" y="2986368"/>
                    <a:pt x="8358" y="2981016"/>
                  </a:cubicBezTo>
                  <a:cubicBezTo>
                    <a:pt x="3006" y="2975665"/>
                    <a:pt x="0" y="2968407"/>
                    <a:pt x="0" y="2960839"/>
                  </a:cubicBezTo>
                  <a:lnTo>
                    <a:pt x="0" y="28535"/>
                  </a:lnTo>
                  <a:cubicBezTo>
                    <a:pt x="0" y="20967"/>
                    <a:pt x="3006" y="13709"/>
                    <a:pt x="8358" y="8358"/>
                  </a:cubicBezTo>
                  <a:cubicBezTo>
                    <a:pt x="13709" y="3006"/>
                    <a:pt x="20967" y="0"/>
                    <a:pt x="28535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3586034" cy="30369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542826" y="1907220"/>
            <a:ext cx="7324444" cy="6148801"/>
          </a:xfrm>
          <a:custGeom>
            <a:avLst/>
            <a:gdLst/>
            <a:ahLst/>
            <a:cxnLst/>
            <a:rect l="l" t="t" r="r" b="b"/>
            <a:pathLst>
              <a:path w="7324444" h="6148801">
                <a:moveTo>
                  <a:pt x="0" y="0"/>
                </a:moveTo>
                <a:lnTo>
                  <a:pt x="7324444" y="0"/>
                </a:lnTo>
                <a:lnTo>
                  <a:pt x="7324444" y="6148801"/>
                </a:lnTo>
                <a:lnTo>
                  <a:pt x="0" y="614880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1347119" y="6652123"/>
            <a:ext cx="4751638" cy="3732195"/>
          </a:xfrm>
          <a:custGeom>
            <a:avLst/>
            <a:gdLst/>
            <a:ahLst/>
            <a:cxnLst/>
            <a:rect l="l" t="t" r="r" b="b"/>
            <a:pathLst>
              <a:path w="4751638" h="3732195">
                <a:moveTo>
                  <a:pt x="0" y="0"/>
                </a:moveTo>
                <a:lnTo>
                  <a:pt x="4751638" y="0"/>
                </a:lnTo>
                <a:lnTo>
                  <a:pt x="4751638" y="3732195"/>
                </a:lnTo>
                <a:lnTo>
                  <a:pt x="0" y="37321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542826" y="158591"/>
            <a:ext cx="16438627" cy="13080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222"/>
              </a:lnSpc>
            </a:pPr>
            <a:r>
              <a:rPr lang="en-US" sz="7302" dirty="0">
                <a:solidFill>
                  <a:srgbClr val="01070A"/>
                </a:solidFill>
                <a:latin typeface="A Day Without Sun Text Bold Italics"/>
              </a:rPr>
              <a:t>«</a:t>
            </a:r>
            <a:r>
              <a:rPr lang="en-US" sz="7302" dirty="0" err="1">
                <a:solidFill>
                  <a:srgbClr val="01070A"/>
                </a:solidFill>
                <a:latin typeface="A Day Without Sun Text Bold Italics"/>
              </a:rPr>
              <a:t>Помогите</a:t>
            </a:r>
            <a:r>
              <a:rPr lang="en-US" sz="7302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7302" dirty="0" err="1">
                <a:solidFill>
                  <a:srgbClr val="01070A"/>
                </a:solidFill>
                <a:latin typeface="A Day Without Sun Text Bold Italics"/>
              </a:rPr>
              <a:t>герою</a:t>
            </a:r>
            <a:r>
              <a:rPr lang="en-US" sz="7302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7302" dirty="0" err="1">
                <a:solidFill>
                  <a:srgbClr val="01070A"/>
                </a:solidFill>
                <a:latin typeface="A Day Without Sun Text Bold Italics"/>
              </a:rPr>
              <a:t>найти</a:t>
            </a:r>
            <a:r>
              <a:rPr lang="en-US" sz="7302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7302" dirty="0" err="1">
                <a:solidFill>
                  <a:srgbClr val="01070A"/>
                </a:solidFill>
                <a:latin typeface="A Day Without Sun Text Bold Italics"/>
              </a:rPr>
              <a:t>свой</a:t>
            </a:r>
            <a:r>
              <a:rPr lang="en-US" sz="7302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7302" dirty="0" err="1">
                <a:solidFill>
                  <a:srgbClr val="01070A"/>
                </a:solidFill>
                <a:latin typeface="A Day Without Sun Text Bold Italics"/>
              </a:rPr>
              <a:t>адрес</a:t>
            </a:r>
            <a:r>
              <a:rPr lang="en-US" sz="7302" dirty="0">
                <a:solidFill>
                  <a:srgbClr val="01070A"/>
                </a:solidFill>
                <a:latin typeface="A Day Without Sun Text Bold Italics"/>
              </a:rPr>
              <a:t>»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60D75EBC-1BFA-46CF-A911-03A2F16B7ED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447" y="1907220"/>
            <a:ext cx="7660753" cy="76307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50183" y="-246345"/>
            <a:ext cx="12379351" cy="13740347"/>
          </a:xfrm>
          <a:custGeom>
            <a:avLst/>
            <a:gdLst/>
            <a:ahLst/>
            <a:cxnLst/>
            <a:rect l="l" t="t" r="r" b="b"/>
            <a:pathLst>
              <a:path w="12379351" h="13740347">
                <a:moveTo>
                  <a:pt x="0" y="0"/>
                </a:moveTo>
                <a:lnTo>
                  <a:pt x="12379351" y="0"/>
                </a:lnTo>
                <a:lnTo>
                  <a:pt x="12379351" y="13740346"/>
                </a:lnTo>
                <a:lnTo>
                  <a:pt x="0" y="137403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900734" y="-2135266"/>
            <a:ext cx="12379351" cy="13740347"/>
          </a:xfrm>
          <a:custGeom>
            <a:avLst/>
            <a:gdLst/>
            <a:ahLst/>
            <a:cxnLst/>
            <a:rect l="l" t="t" r="r" b="b"/>
            <a:pathLst>
              <a:path w="12379351" h="13740347">
                <a:moveTo>
                  <a:pt x="0" y="0"/>
                </a:moveTo>
                <a:lnTo>
                  <a:pt x="12379352" y="0"/>
                </a:lnTo>
                <a:lnTo>
                  <a:pt x="12379352" y="13740346"/>
                </a:lnTo>
                <a:lnTo>
                  <a:pt x="0" y="1374034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90299" y="320516"/>
            <a:ext cx="2984436" cy="3031067"/>
          </a:xfrm>
          <a:custGeom>
            <a:avLst/>
            <a:gdLst/>
            <a:ahLst/>
            <a:cxnLst/>
            <a:rect l="l" t="t" r="r" b="b"/>
            <a:pathLst>
              <a:path w="2984436" h="3031067">
                <a:moveTo>
                  <a:pt x="0" y="0"/>
                </a:moveTo>
                <a:lnTo>
                  <a:pt x="2984436" y="0"/>
                </a:lnTo>
                <a:lnTo>
                  <a:pt x="2984436" y="3031068"/>
                </a:lnTo>
                <a:lnTo>
                  <a:pt x="0" y="30310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879454" y="6574551"/>
            <a:ext cx="3085643" cy="3121662"/>
          </a:xfrm>
          <a:custGeom>
            <a:avLst/>
            <a:gdLst/>
            <a:ahLst/>
            <a:cxnLst/>
            <a:rect l="l" t="t" r="r" b="b"/>
            <a:pathLst>
              <a:path w="3085643" h="3121662">
                <a:moveTo>
                  <a:pt x="0" y="0"/>
                </a:moveTo>
                <a:lnTo>
                  <a:pt x="3085642" y="0"/>
                </a:lnTo>
                <a:lnTo>
                  <a:pt x="3085642" y="3121662"/>
                </a:lnTo>
                <a:lnTo>
                  <a:pt x="0" y="312166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7249587" y="3449262"/>
            <a:ext cx="3214835" cy="3030039"/>
          </a:xfrm>
          <a:custGeom>
            <a:avLst/>
            <a:gdLst/>
            <a:ahLst/>
            <a:cxnLst/>
            <a:rect l="l" t="t" r="r" b="b"/>
            <a:pathLst>
              <a:path w="3214835" h="3030039">
                <a:moveTo>
                  <a:pt x="0" y="0"/>
                </a:moveTo>
                <a:lnTo>
                  <a:pt x="3214834" y="0"/>
                </a:lnTo>
                <a:lnTo>
                  <a:pt x="3214834" y="3030039"/>
                </a:lnTo>
                <a:lnTo>
                  <a:pt x="0" y="303003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2193" b="-2193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4689121" y="6574551"/>
            <a:ext cx="2963795" cy="2963795"/>
          </a:xfrm>
          <a:custGeom>
            <a:avLst/>
            <a:gdLst/>
            <a:ahLst/>
            <a:cxnLst/>
            <a:rect l="l" t="t" r="r" b="b"/>
            <a:pathLst>
              <a:path w="2963795" h="2963795">
                <a:moveTo>
                  <a:pt x="0" y="0"/>
                </a:moveTo>
                <a:lnTo>
                  <a:pt x="2963796" y="0"/>
                </a:lnTo>
                <a:lnTo>
                  <a:pt x="2963796" y="2963796"/>
                </a:lnTo>
                <a:lnTo>
                  <a:pt x="0" y="296379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4912077" y="6574551"/>
            <a:ext cx="3241773" cy="3255747"/>
          </a:xfrm>
          <a:custGeom>
            <a:avLst/>
            <a:gdLst/>
            <a:ahLst/>
            <a:cxnLst/>
            <a:rect l="l" t="t" r="r" b="b"/>
            <a:pathLst>
              <a:path w="3241773" h="3255747">
                <a:moveTo>
                  <a:pt x="0" y="0"/>
                </a:moveTo>
                <a:lnTo>
                  <a:pt x="3241774" y="0"/>
                </a:lnTo>
                <a:lnTo>
                  <a:pt x="3241774" y="3255747"/>
                </a:lnTo>
                <a:lnTo>
                  <a:pt x="0" y="325574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2985552" y="3449262"/>
            <a:ext cx="2907860" cy="3030039"/>
          </a:xfrm>
          <a:custGeom>
            <a:avLst/>
            <a:gdLst/>
            <a:ahLst/>
            <a:cxnLst/>
            <a:rect l="l" t="t" r="r" b="b"/>
            <a:pathLst>
              <a:path w="2907860" h="3030039">
                <a:moveTo>
                  <a:pt x="0" y="0"/>
                </a:moveTo>
                <a:lnTo>
                  <a:pt x="2907861" y="0"/>
                </a:lnTo>
                <a:lnTo>
                  <a:pt x="2907861" y="3030039"/>
                </a:lnTo>
                <a:lnTo>
                  <a:pt x="0" y="303003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1816971" y="3449262"/>
            <a:ext cx="2873728" cy="3030039"/>
          </a:xfrm>
          <a:custGeom>
            <a:avLst/>
            <a:gdLst/>
            <a:ahLst/>
            <a:cxnLst/>
            <a:rect l="l" t="t" r="r" b="b"/>
            <a:pathLst>
              <a:path w="2873728" h="3030039">
                <a:moveTo>
                  <a:pt x="0" y="0"/>
                </a:moveTo>
                <a:lnTo>
                  <a:pt x="2873728" y="0"/>
                </a:lnTo>
                <a:lnTo>
                  <a:pt x="2873728" y="3030039"/>
                </a:lnTo>
                <a:lnTo>
                  <a:pt x="0" y="303003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3475411" y="367365"/>
            <a:ext cx="2947376" cy="2984219"/>
          </a:xfrm>
          <a:custGeom>
            <a:avLst/>
            <a:gdLst/>
            <a:ahLst/>
            <a:cxnLst/>
            <a:rect l="l" t="t" r="r" b="b"/>
            <a:pathLst>
              <a:path w="2947376" h="2984219">
                <a:moveTo>
                  <a:pt x="0" y="0"/>
                </a:moveTo>
                <a:lnTo>
                  <a:pt x="2947377" y="0"/>
                </a:lnTo>
                <a:lnTo>
                  <a:pt x="2947377" y="2984219"/>
                </a:lnTo>
                <a:lnTo>
                  <a:pt x="0" y="2984219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9354001" y="320516"/>
            <a:ext cx="2921260" cy="2984219"/>
          </a:xfrm>
          <a:custGeom>
            <a:avLst/>
            <a:gdLst/>
            <a:ahLst/>
            <a:cxnLst/>
            <a:rect l="l" t="t" r="r" b="b"/>
            <a:pathLst>
              <a:path w="2921260" h="2984219">
                <a:moveTo>
                  <a:pt x="0" y="0"/>
                </a:moveTo>
                <a:lnTo>
                  <a:pt x="2921260" y="0"/>
                </a:lnTo>
                <a:lnTo>
                  <a:pt x="2921260" y="2984219"/>
                </a:lnTo>
                <a:lnTo>
                  <a:pt x="0" y="298421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5174819" y="320516"/>
            <a:ext cx="2979032" cy="3031067"/>
          </a:xfrm>
          <a:custGeom>
            <a:avLst/>
            <a:gdLst/>
            <a:ahLst/>
            <a:cxnLst/>
            <a:rect l="l" t="t" r="r" b="b"/>
            <a:pathLst>
              <a:path w="2979032" h="3031067">
                <a:moveTo>
                  <a:pt x="0" y="0"/>
                </a:moveTo>
                <a:lnTo>
                  <a:pt x="2979032" y="0"/>
                </a:lnTo>
                <a:lnTo>
                  <a:pt x="2979032" y="3031068"/>
                </a:lnTo>
                <a:lnTo>
                  <a:pt x="0" y="3031068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-150183" y="4734907"/>
            <a:ext cx="4600808" cy="6112185"/>
          </a:xfrm>
          <a:custGeom>
            <a:avLst/>
            <a:gdLst/>
            <a:ahLst/>
            <a:cxnLst/>
            <a:rect l="l" t="t" r="r" b="b"/>
            <a:pathLst>
              <a:path w="4600808" h="6112185">
                <a:moveTo>
                  <a:pt x="0" y="0"/>
                </a:moveTo>
                <a:lnTo>
                  <a:pt x="4600808" y="0"/>
                </a:lnTo>
                <a:lnTo>
                  <a:pt x="4600808" y="6112185"/>
                </a:lnTo>
                <a:lnTo>
                  <a:pt x="0" y="611218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 rot="643519">
            <a:off x="15907614" y="2938849"/>
            <a:ext cx="2057362" cy="2637644"/>
          </a:xfrm>
          <a:custGeom>
            <a:avLst/>
            <a:gdLst/>
            <a:ahLst/>
            <a:cxnLst/>
            <a:rect l="l" t="t" r="r" b="b"/>
            <a:pathLst>
              <a:path w="2057362" h="2637644">
                <a:moveTo>
                  <a:pt x="0" y="0"/>
                </a:moveTo>
                <a:lnTo>
                  <a:pt x="2057363" y="0"/>
                </a:lnTo>
                <a:lnTo>
                  <a:pt x="2057363" y="2637645"/>
                </a:lnTo>
                <a:lnTo>
                  <a:pt x="0" y="2637645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7193209">
            <a:off x="2276618" y="-3990830"/>
            <a:ext cx="12146278" cy="18268659"/>
          </a:xfrm>
          <a:custGeom>
            <a:avLst/>
            <a:gdLst/>
            <a:ahLst/>
            <a:cxnLst/>
            <a:rect l="l" t="t" r="r" b="b"/>
            <a:pathLst>
              <a:path w="12146278" h="18268659">
                <a:moveTo>
                  <a:pt x="0" y="0"/>
                </a:moveTo>
                <a:lnTo>
                  <a:pt x="12146278" y="0"/>
                </a:lnTo>
                <a:lnTo>
                  <a:pt x="12146278" y="18268660"/>
                </a:lnTo>
                <a:lnTo>
                  <a:pt x="0" y="182686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-864920" y="6460820"/>
            <a:ext cx="4262034" cy="4114800"/>
          </a:xfrm>
          <a:custGeom>
            <a:avLst/>
            <a:gdLst/>
            <a:ahLst/>
            <a:cxnLst/>
            <a:rect l="l" t="t" r="r" b="b"/>
            <a:pathLst>
              <a:path w="4262034" h="4114800">
                <a:moveTo>
                  <a:pt x="0" y="0"/>
                </a:moveTo>
                <a:lnTo>
                  <a:pt x="4262033" y="0"/>
                </a:lnTo>
                <a:lnTo>
                  <a:pt x="426203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8886468" y="7200144"/>
            <a:ext cx="3122470" cy="2978686"/>
          </a:xfrm>
          <a:custGeom>
            <a:avLst/>
            <a:gdLst/>
            <a:ahLst/>
            <a:cxnLst/>
            <a:rect l="l" t="t" r="r" b="b"/>
            <a:pathLst>
              <a:path w="3122470" h="2978686">
                <a:moveTo>
                  <a:pt x="0" y="0"/>
                </a:moveTo>
                <a:lnTo>
                  <a:pt x="3122469" y="0"/>
                </a:lnTo>
                <a:lnTo>
                  <a:pt x="3122469" y="2978685"/>
                </a:lnTo>
                <a:lnTo>
                  <a:pt x="0" y="297868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r="-5361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660559" y="7200144"/>
            <a:ext cx="3689198" cy="2978686"/>
          </a:xfrm>
          <a:custGeom>
            <a:avLst/>
            <a:gdLst/>
            <a:ahLst/>
            <a:cxnLst/>
            <a:rect l="l" t="t" r="r" b="b"/>
            <a:pathLst>
              <a:path w="3689198" h="2978686">
                <a:moveTo>
                  <a:pt x="0" y="0"/>
                </a:moveTo>
                <a:lnTo>
                  <a:pt x="3689198" y="0"/>
                </a:lnTo>
                <a:lnTo>
                  <a:pt x="3689198" y="2978685"/>
                </a:lnTo>
                <a:lnTo>
                  <a:pt x="0" y="29786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6326988" y="491065"/>
            <a:ext cx="3822553" cy="3203966"/>
          </a:xfrm>
          <a:custGeom>
            <a:avLst/>
            <a:gdLst/>
            <a:ahLst/>
            <a:cxnLst/>
            <a:rect l="l" t="t" r="r" b="b"/>
            <a:pathLst>
              <a:path w="3822553" h="3203966">
                <a:moveTo>
                  <a:pt x="0" y="0"/>
                </a:moveTo>
                <a:lnTo>
                  <a:pt x="3822553" y="0"/>
                </a:lnTo>
                <a:lnTo>
                  <a:pt x="3822553" y="3203966"/>
                </a:lnTo>
                <a:lnTo>
                  <a:pt x="0" y="3203966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2820544" y="3860529"/>
            <a:ext cx="4197497" cy="3339614"/>
          </a:xfrm>
          <a:custGeom>
            <a:avLst/>
            <a:gdLst/>
            <a:ahLst/>
            <a:cxnLst/>
            <a:rect l="l" t="t" r="r" b="b"/>
            <a:pathLst>
              <a:path w="4197497" h="3339614">
                <a:moveTo>
                  <a:pt x="0" y="0"/>
                </a:moveTo>
                <a:lnTo>
                  <a:pt x="4197497" y="0"/>
                </a:lnTo>
                <a:lnTo>
                  <a:pt x="4197497" y="3339615"/>
                </a:lnTo>
                <a:lnTo>
                  <a:pt x="0" y="3339615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2866117" y="4017558"/>
            <a:ext cx="3733026" cy="3025557"/>
          </a:xfrm>
          <a:custGeom>
            <a:avLst/>
            <a:gdLst/>
            <a:ahLst/>
            <a:cxnLst/>
            <a:rect l="l" t="t" r="r" b="b"/>
            <a:pathLst>
              <a:path w="3733026" h="3025557">
                <a:moveTo>
                  <a:pt x="0" y="0"/>
                </a:moveTo>
                <a:lnTo>
                  <a:pt x="3733026" y="0"/>
                </a:lnTo>
                <a:lnTo>
                  <a:pt x="3733026" y="3025557"/>
                </a:lnTo>
                <a:lnTo>
                  <a:pt x="0" y="302555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 rot="-217887">
            <a:off x="7516294" y="3794434"/>
            <a:ext cx="4387099" cy="3471805"/>
          </a:xfrm>
          <a:custGeom>
            <a:avLst/>
            <a:gdLst/>
            <a:ahLst/>
            <a:cxnLst/>
            <a:rect l="l" t="t" r="r" b="b"/>
            <a:pathLst>
              <a:path w="4387099" h="3471805">
                <a:moveTo>
                  <a:pt x="0" y="0"/>
                </a:moveTo>
                <a:lnTo>
                  <a:pt x="4387099" y="0"/>
                </a:lnTo>
                <a:lnTo>
                  <a:pt x="4387099" y="3471805"/>
                </a:lnTo>
                <a:lnTo>
                  <a:pt x="0" y="3471805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2542337" y="7305990"/>
            <a:ext cx="3659919" cy="2872839"/>
          </a:xfrm>
          <a:custGeom>
            <a:avLst/>
            <a:gdLst/>
            <a:ahLst/>
            <a:cxnLst/>
            <a:rect l="l" t="t" r="r" b="b"/>
            <a:pathLst>
              <a:path w="3659919" h="2872839">
                <a:moveTo>
                  <a:pt x="0" y="0"/>
                </a:moveTo>
                <a:lnTo>
                  <a:pt x="3659919" y="0"/>
                </a:lnTo>
                <a:lnTo>
                  <a:pt x="3659919" y="2872839"/>
                </a:lnTo>
                <a:lnTo>
                  <a:pt x="0" y="287283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1313439" y="491065"/>
            <a:ext cx="3884601" cy="3203966"/>
          </a:xfrm>
          <a:custGeom>
            <a:avLst/>
            <a:gdLst/>
            <a:ahLst/>
            <a:cxnLst/>
            <a:rect l="l" t="t" r="r" b="b"/>
            <a:pathLst>
              <a:path w="3884601" h="3203966">
                <a:moveTo>
                  <a:pt x="0" y="0"/>
                </a:moveTo>
                <a:lnTo>
                  <a:pt x="3884602" y="0"/>
                </a:lnTo>
                <a:lnTo>
                  <a:pt x="3884602" y="3203966"/>
                </a:lnTo>
                <a:lnTo>
                  <a:pt x="0" y="3203966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028700" y="491065"/>
            <a:ext cx="4055261" cy="3203966"/>
          </a:xfrm>
          <a:custGeom>
            <a:avLst/>
            <a:gdLst/>
            <a:ahLst/>
            <a:cxnLst/>
            <a:rect l="l" t="t" r="r" b="b"/>
            <a:pathLst>
              <a:path w="4055261" h="3203966">
                <a:moveTo>
                  <a:pt x="0" y="0"/>
                </a:moveTo>
                <a:lnTo>
                  <a:pt x="4055261" y="0"/>
                </a:lnTo>
                <a:lnTo>
                  <a:pt x="4055261" y="3203966"/>
                </a:lnTo>
                <a:lnTo>
                  <a:pt x="0" y="3203966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512525" y="-1233744"/>
            <a:ext cx="23800525" cy="12258174"/>
          </a:xfrm>
          <a:custGeom>
            <a:avLst/>
            <a:gdLst/>
            <a:ahLst/>
            <a:cxnLst/>
            <a:rect l="l" t="t" r="r" b="b"/>
            <a:pathLst>
              <a:path w="23800525" h="12258174">
                <a:moveTo>
                  <a:pt x="0" y="0"/>
                </a:moveTo>
                <a:lnTo>
                  <a:pt x="23800525" y="0"/>
                </a:lnTo>
                <a:lnTo>
                  <a:pt x="23800525" y="12258175"/>
                </a:lnTo>
                <a:lnTo>
                  <a:pt x="0" y="122581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340" r="-1201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419993" y="2836576"/>
            <a:ext cx="7727122" cy="6890254"/>
            <a:chOff x="0" y="0"/>
            <a:chExt cx="3294563" cy="293775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294563" cy="2937753"/>
            </a:xfrm>
            <a:custGeom>
              <a:avLst/>
              <a:gdLst/>
              <a:ahLst/>
              <a:cxnLst/>
              <a:rect l="l" t="t" r="r" b="b"/>
              <a:pathLst>
                <a:path w="3294563" h="2937753">
                  <a:moveTo>
                    <a:pt x="31059" y="0"/>
                  </a:moveTo>
                  <a:lnTo>
                    <a:pt x="3263504" y="0"/>
                  </a:lnTo>
                  <a:cubicBezTo>
                    <a:pt x="3280658" y="0"/>
                    <a:pt x="3294563" y="13906"/>
                    <a:pt x="3294563" y="31059"/>
                  </a:cubicBezTo>
                  <a:lnTo>
                    <a:pt x="3294563" y="2906694"/>
                  </a:lnTo>
                  <a:cubicBezTo>
                    <a:pt x="3294563" y="2923848"/>
                    <a:pt x="3280658" y="2937753"/>
                    <a:pt x="3263504" y="2937753"/>
                  </a:cubicBezTo>
                  <a:lnTo>
                    <a:pt x="31059" y="2937753"/>
                  </a:lnTo>
                  <a:cubicBezTo>
                    <a:pt x="13906" y="2937753"/>
                    <a:pt x="0" y="2923848"/>
                    <a:pt x="0" y="2906694"/>
                  </a:cubicBezTo>
                  <a:lnTo>
                    <a:pt x="0" y="31059"/>
                  </a:lnTo>
                  <a:cubicBezTo>
                    <a:pt x="0" y="13906"/>
                    <a:pt x="13906" y="0"/>
                    <a:pt x="31059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294563" cy="29853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773523" y="2895867"/>
            <a:ext cx="7781220" cy="6771673"/>
            <a:chOff x="0" y="0"/>
            <a:chExt cx="3317629" cy="28871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317629" cy="2887195"/>
            </a:xfrm>
            <a:custGeom>
              <a:avLst/>
              <a:gdLst/>
              <a:ahLst/>
              <a:cxnLst/>
              <a:rect l="l" t="t" r="r" b="b"/>
              <a:pathLst>
                <a:path w="3317629" h="2887195">
                  <a:moveTo>
                    <a:pt x="30843" y="0"/>
                  </a:moveTo>
                  <a:lnTo>
                    <a:pt x="3286785" y="0"/>
                  </a:lnTo>
                  <a:cubicBezTo>
                    <a:pt x="3294965" y="0"/>
                    <a:pt x="3302810" y="3250"/>
                    <a:pt x="3308595" y="9034"/>
                  </a:cubicBezTo>
                  <a:cubicBezTo>
                    <a:pt x="3314379" y="14818"/>
                    <a:pt x="3317629" y="22663"/>
                    <a:pt x="3317629" y="30843"/>
                  </a:cubicBezTo>
                  <a:lnTo>
                    <a:pt x="3317629" y="2856351"/>
                  </a:lnTo>
                  <a:cubicBezTo>
                    <a:pt x="3317629" y="2873385"/>
                    <a:pt x="3303819" y="2887195"/>
                    <a:pt x="3286785" y="2887195"/>
                  </a:cubicBezTo>
                  <a:lnTo>
                    <a:pt x="30843" y="2887195"/>
                  </a:lnTo>
                  <a:cubicBezTo>
                    <a:pt x="22663" y="2887195"/>
                    <a:pt x="14818" y="2883945"/>
                    <a:pt x="9034" y="2878161"/>
                  </a:cubicBezTo>
                  <a:cubicBezTo>
                    <a:pt x="3250" y="2872376"/>
                    <a:pt x="0" y="2864531"/>
                    <a:pt x="0" y="2856351"/>
                  </a:cubicBezTo>
                  <a:lnTo>
                    <a:pt x="0" y="30843"/>
                  </a:lnTo>
                  <a:cubicBezTo>
                    <a:pt x="0" y="22663"/>
                    <a:pt x="3250" y="14818"/>
                    <a:pt x="9034" y="9034"/>
                  </a:cubicBezTo>
                  <a:cubicBezTo>
                    <a:pt x="14818" y="3250"/>
                    <a:pt x="22663" y="0"/>
                    <a:pt x="30843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3317629" cy="29348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868255" y="3215060"/>
            <a:ext cx="6830598" cy="6133287"/>
          </a:xfrm>
          <a:custGeom>
            <a:avLst/>
            <a:gdLst/>
            <a:ahLst/>
            <a:cxnLst/>
            <a:rect l="l" t="t" r="r" b="b"/>
            <a:pathLst>
              <a:path w="6830598" h="6133287">
                <a:moveTo>
                  <a:pt x="0" y="0"/>
                </a:moveTo>
                <a:lnTo>
                  <a:pt x="6830598" y="0"/>
                </a:lnTo>
                <a:lnTo>
                  <a:pt x="6830598" y="6133286"/>
                </a:lnTo>
                <a:lnTo>
                  <a:pt x="0" y="613328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0184" t="-174" b="-17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5027535" y="6221167"/>
            <a:ext cx="4919544" cy="4803264"/>
          </a:xfrm>
          <a:custGeom>
            <a:avLst/>
            <a:gdLst/>
            <a:ahLst/>
            <a:cxnLst/>
            <a:rect l="l" t="t" r="r" b="b"/>
            <a:pathLst>
              <a:path w="4919544" h="4803264">
                <a:moveTo>
                  <a:pt x="0" y="0"/>
                </a:moveTo>
                <a:lnTo>
                  <a:pt x="4919545" y="0"/>
                </a:lnTo>
                <a:lnTo>
                  <a:pt x="4919545" y="4803264"/>
                </a:lnTo>
                <a:lnTo>
                  <a:pt x="0" y="480326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028700" y="-43261"/>
            <a:ext cx="16952753" cy="29984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82"/>
              </a:lnSpc>
            </a:pPr>
            <a:r>
              <a:rPr lang="en-US" sz="5702">
                <a:solidFill>
                  <a:srgbClr val="01070A"/>
                </a:solidFill>
                <a:latin typeface="A Day Without Sun Text Bold Italics"/>
              </a:rPr>
              <a:t>«Определите, какой звук вы слышите в слове, мягкий согласный или твердый согласный», «Определите место звука в слове».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F4EC93C2-E22E-B303-E853-C4096A383ED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71" b="13802"/>
          <a:stretch/>
        </p:blipFill>
        <p:spPr>
          <a:xfrm>
            <a:off x="10228384" y="3266147"/>
            <a:ext cx="6871497" cy="603111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512525" y="-1233744"/>
            <a:ext cx="23800525" cy="12258174"/>
          </a:xfrm>
          <a:custGeom>
            <a:avLst/>
            <a:gdLst/>
            <a:ahLst/>
            <a:cxnLst/>
            <a:rect l="l" t="t" r="r" b="b"/>
            <a:pathLst>
              <a:path w="23800525" h="12258174">
                <a:moveTo>
                  <a:pt x="0" y="0"/>
                </a:moveTo>
                <a:lnTo>
                  <a:pt x="23800525" y="0"/>
                </a:lnTo>
                <a:lnTo>
                  <a:pt x="23800525" y="12258175"/>
                </a:lnTo>
                <a:lnTo>
                  <a:pt x="0" y="122581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340" r="-1201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676862" y="2120231"/>
            <a:ext cx="8467138" cy="6954599"/>
            <a:chOff x="0" y="0"/>
            <a:chExt cx="3610079" cy="296518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0079" cy="2965188"/>
            </a:xfrm>
            <a:custGeom>
              <a:avLst/>
              <a:gdLst/>
              <a:ahLst/>
              <a:cxnLst/>
              <a:rect l="l" t="t" r="r" b="b"/>
              <a:pathLst>
                <a:path w="3610079" h="2965188">
                  <a:moveTo>
                    <a:pt x="28345" y="0"/>
                  </a:moveTo>
                  <a:lnTo>
                    <a:pt x="3581734" y="0"/>
                  </a:lnTo>
                  <a:cubicBezTo>
                    <a:pt x="3589252" y="0"/>
                    <a:pt x="3596461" y="2986"/>
                    <a:pt x="3601777" y="8302"/>
                  </a:cubicBezTo>
                  <a:cubicBezTo>
                    <a:pt x="3607093" y="13618"/>
                    <a:pt x="3610079" y="20827"/>
                    <a:pt x="3610079" y="28345"/>
                  </a:cubicBezTo>
                  <a:lnTo>
                    <a:pt x="3610079" y="2936843"/>
                  </a:lnTo>
                  <a:cubicBezTo>
                    <a:pt x="3610079" y="2952497"/>
                    <a:pt x="3597389" y="2965188"/>
                    <a:pt x="3581734" y="2965188"/>
                  </a:cubicBezTo>
                  <a:lnTo>
                    <a:pt x="28345" y="2965188"/>
                  </a:lnTo>
                  <a:cubicBezTo>
                    <a:pt x="12690" y="2965188"/>
                    <a:pt x="0" y="2952497"/>
                    <a:pt x="0" y="2936843"/>
                  </a:cubicBezTo>
                  <a:lnTo>
                    <a:pt x="0" y="28345"/>
                  </a:lnTo>
                  <a:cubicBezTo>
                    <a:pt x="0" y="12690"/>
                    <a:pt x="12690" y="0"/>
                    <a:pt x="28345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610079" cy="30128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773523" y="2895867"/>
            <a:ext cx="7781220" cy="6771673"/>
            <a:chOff x="0" y="0"/>
            <a:chExt cx="3317629" cy="28871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317629" cy="2887195"/>
            </a:xfrm>
            <a:custGeom>
              <a:avLst/>
              <a:gdLst/>
              <a:ahLst/>
              <a:cxnLst/>
              <a:rect l="l" t="t" r="r" b="b"/>
              <a:pathLst>
                <a:path w="3317629" h="2887195">
                  <a:moveTo>
                    <a:pt x="30843" y="0"/>
                  </a:moveTo>
                  <a:lnTo>
                    <a:pt x="3286785" y="0"/>
                  </a:lnTo>
                  <a:cubicBezTo>
                    <a:pt x="3294965" y="0"/>
                    <a:pt x="3302810" y="3250"/>
                    <a:pt x="3308595" y="9034"/>
                  </a:cubicBezTo>
                  <a:cubicBezTo>
                    <a:pt x="3314379" y="14818"/>
                    <a:pt x="3317629" y="22663"/>
                    <a:pt x="3317629" y="30843"/>
                  </a:cubicBezTo>
                  <a:lnTo>
                    <a:pt x="3317629" y="2856351"/>
                  </a:lnTo>
                  <a:cubicBezTo>
                    <a:pt x="3317629" y="2873385"/>
                    <a:pt x="3303819" y="2887195"/>
                    <a:pt x="3286785" y="2887195"/>
                  </a:cubicBezTo>
                  <a:lnTo>
                    <a:pt x="30843" y="2887195"/>
                  </a:lnTo>
                  <a:cubicBezTo>
                    <a:pt x="22663" y="2887195"/>
                    <a:pt x="14818" y="2883945"/>
                    <a:pt x="9034" y="2878161"/>
                  </a:cubicBezTo>
                  <a:cubicBezTo>
                    <a:pt x="3250" y="2872376"/>
                    <a:pt x="0" y="2864531"/>
                    <a:pt x="0" y="2856351"/>
                  </a:cubicBezTo>
                  <a:lnTo>
                    <a:pt x="0" y="30843"/>
                  </a:lnTo>
                  <a:cubicBezTo>
                    <a:pt x="0" y="22663"/>
                    <a:pt x="3250" y="14818"/>
                    <a:pt x="9034" y="9034"/>
                  </a:cubicBezTo>
                  <a:cubicBezTo>
                    <a:pt x="14818" y="3250"/>
                    <a:pt x="22663" y="0"/>
                    <a:pt x="30843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3317629" cy="29348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64059" y="2492309"/>
            <a:ext cx="7892744" cy="6210443"/>
          </a:xfrm>
          <a:custGeom>
            <a:avLst/>
            <a:gdLst/>
            <a:ahLst/>
            <a:cxnLst/>
            <a:rect l="l" t="t" r="r" b="b"/>
            <a:pathLst>
              <a:path w="7892744" h="6210443">
                <a:moveTo>
                  <a:pt x="0" y="0"/>
                </a:moveTo>
                <a:lnTo>
                  <a:pt x="7892744" y="0"/>
                </a:lnTo>
                <a:lnTo>
                  <a:pt x="7892744" y="6210443"/>
                </a:lnTo>
                <a:lnTo>
                  <a:pt x="0" y="62104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4913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082865" y="3237857"/>
            <a:ext cx="7162535" cy="6087692"/>
          </a:xfrm>
          <a:custGeom>
            <a:avLst/>
            <a:gdLst/>
            <a:ahLst/>
            <a:cxnLst/>
            <a:rect l="l" t="t" r="r" b="b"/>
            <a:pathLst>
              <a:path w="7162535" h="6087692">
                <a:moveTo>
                  <a:pt x="0" y="0"/>
                </a:moveTo>
                <a:lnTo>
                  <a:pt x="7162536" y="0"/>
                </a:lnTo>
                <a:lnTo>
                  <a:pt x="7162536" y="6087692"/>
                </a:lnTo>
                <a:lnTo>
                  <a:pt x="0" y="608769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4327505" y="-144945"/>
            <a:ext cx="3960495" cy="4114800"/>
          </a:xfrm>
          <a:custGeom>
            <a:avLst/>
            <a:gdLst/>
            <a:ahLst/>
            <a:cxnLst/>
            <a:rect l="l" t="t" r="r" b="b"/>
            <a:pathLst>
              <a:path w="3960495" h="4114800">
                <a:moveTo>
                  <a:pt x="0" y="0"/>
                </a:moveTo>
                <a:lnTo>
                  <a:pt x="3960495" y="0"/>
                </a:lnTo>
                <a:lnTo>
                  <a:pt x="39604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49658" y="9049073"/>
            <a:ext cx="7315200" cy="1236934"/>
          </a:xfrm>
          <a:custGeom>
            <a:avLst/>
            <a:gdLst/>
            <a:ahLst/>
            <a:cxnLst/>
            <a:rect l="l" t="t" r="r" b="b"/>
            <a:pathLst>
              <a:path w="7315200" h="1236934">
                <a:moveTo>
                  <a:pt x="0" y="0"/>
                </a:moveTo>
                <a:lnTo>
                  <a:pt x="7315200" y="0"/>
                </a:lnTo>
                <a:lnTo>
                  <a:pt x="7315200" y="1236933"/>
                </a:lnTo>
                <a:lnTo>
                  <a:pt x="0" y="123693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1297146" y="353086"/>
            <a:ext cx="16952753" cy="13118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42"/>
              </a:lnSpc>
            </a:pPr>
            <a:r>
              <a:rPr lang="en-US" sz="7602">
                <a:solidFill>
                  <a:srgbClr val="1E3F48"/>
                </a:solidFill>
                <a:latin typeface="A Day Without Sun Text Bold Italics"/>
              </a:rPr>
              <a:t>«Зоопарк», «Звуковое домино»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7193209">
            <a:off x="2391076" y="-6780595"/>
            <a:ext cx="12146278" cy="18268659"/>
          </a:xfrm>
          <a:custGeom>
            <a:avLst/>
            <a:gdLst/>
            <a:ahLst/>
            <a:cxnLst/>
            <a:rect l="l" t="t" r="r" b="b"/>
            <a:pathLst>
              <a:path w="12146278" h="18268659">
                <a:moveTo>
                  <a:pt x="0" y="0"/>
                </a:moveTo>
                <a:lnTo>
                  <a:pt x="12146279" y="0"/>
                </a:lnTo>
                <a:lnTo>
                  <a:pt x="12146279" y="18268659"/>
                </a:lnTo>
                <a:lnTo>
                  <a:pt x="0" y="182686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266097" y="1445020"/>
            <a:ext cx="8890894" cy="7185755"/>
            <a:chOff x="0" y="0"/>
            <a:chExt cx="3790753" cy="306374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790754" cy="3063744"/>
            </a:xfrm>
            <a:custGeom>
              <a:avLst/>
              <a:gdLst/>
              <a:ahLst/>
              <a:cxnLst/>
              <a:rect l="l" t="t" r="r" b="b"/>
              <a:pathLst>
                <a:path w="3790754" h="3063744">
                  <a:moveTo>
                    <a:pt x="26994" y="0"/>
                  </a:moveTo>
                  <a:lnTo>
                    <a:pt x="3763760" y="0"/>
                  </a:lnTo>
                  <a:cubicBezTo>
                    <a:pt x="3770919" y="0"/>
                    <a:pt x="3777785" y="2844"/>
                    <a:pt x="3782847" y="7906"/>
                  </a:cubicBezTo>
                  <a:cubicBezTo>
                    <a:pt x="3787909" y="12969"/>
                    <a:pt x="3790754" y="19835"/>
                    <a:pt x="3790754" y="26994"/>
                  </a:cubicBezTo>
                  <a:lnTo>
                    <a:pt x="3790754" y="3036750"/>
                  </a:lnTo>
                  <a:cubicBezTo>
                    <a:pt x="3790754" y="3043910"/>
                    <a:pt x="3787909" y="3050776"/>
                    <a:pt x="3782847" y="3055838"/>
                  </a:cubicBezTo>
                  <a:cubicBezTo>
                    <a:pt x="3777785" y="3060900"/>
                    <a:pt x="3770919" y="3063744"/>
                    <a:pt x="3763760" y="3063744"/>
                  </a:cubicBezTo>
                  <a:lnTo>
                    <a:pt x="26994" y="3063744"/>
                  </a:lnTo>
                  <a:cubicBezTo>
                    <a:pt x="19835" y="3063744"/>
                    <a:pt x="12969" y="3060900"/>
                    <a:pt x="7906" y="3055838"/>
                  </a:cubicBezTo>
                  <a:cubicBezTo>
                    <a:pt x="2844" y="3050776"/>
                    <a:pt x="0" y="3043910"/>
                    <a:pt x="0" y="3036750"/>
                  </a:cubicBezTo>
                  <a:lnTo>
                    <a:pt x="0" y="26994"/>
                  </a:lnTo>
                  <a:cubicBezTo>
                    <a:pt x="0" y="19835"/>
                    <a:pt x="2844" y="12969"/>
                    <a:pt x="7906" y="7906"/>
                  </a:cubicBezTo>
                  <a:cubicBezTo>
                    <a:pt x="12969" y="2844"/>
                    <a:pt x="19835" y="0"/>
                    <a:pt x="26994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790753" cy="311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522785" y="1918650"/>
            <a:ext cx="8377517" cy="6449699"/>
          </a:xfrm>
          <a:custGeom>
            <a:avLst/>
            <a:gdLst/>
            <a:ahLst/>
            <a:cxnLst/>
            <a:rect l="l" t="t" r="r" b="b"/>
            <a:pathLst>
              <a:path w="8377517" h="6449699">
                <a:moveTo>
                  <a:pt x="0" y="0"/>
                </a:moveTo>
                <a:lnTo>
                  <a:pt x="8377517" y="0"/>
                </a:lnTo>
                <a:lnTo>
                  <a:pt x="8377517" y="6449700"/>
                </a:lnTo>
                <a:lnTo>
                  <a:pt x="0" y="64497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325" r="-1325"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9570711" y="2955157"/>
            <a:ext cx="8410743" cy="7011327"/>
            <a:chOff x="0" y="0"/>
            <a:chExt cx="3586034" cy="298937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586034" cy="2989374"/>
            </a:xfrm>
            <a:custGeom>
              <a:avLst/>
              <a:gdLst/>
              <a:ahLst/>
              <a:cxnLst/>
              <a:rect l="l" t="t" r="r" b="b"/>
              <a:pathLst>
                <a:path w="3586034" h="2989374">
                  <a:moveTo>
                    <a:pt x="28535" y="0"/>
                  </a:moveTo>
                  <a:lnTo>
                    <a:pt x="3557500" y="0"/>
                  </a:lnTo>
                  <a:cubicBezTo>
                    <a:pt x="3565067" y="0"/>
                    <a:pt x="3572325" y="3006"/>
                    <a:pt x="3577677" y="8358"/>
                  </a:cubicBezTo>
                  <a:cubicBezTo>
                    <a:pt x="3583028" y="13709"/>
                    <a:pt x="3586034" y="20967"/>
                    <a:pt x="3586034" y="28535"/>
                  </a:cubicBezTo>
                  <a:lnTo>
                    <a:pt x="3586034" y="2960839"/>
                  </a:lnTo>
                  <a:cubicBezTo>
                    <a:pt x="3586034" y="2968407"/>
                    <a:pt x="3583028" y="2975665"/>
                    <a:pt x="3577677" y="2981016"/>
                  </a:cubicBezTo>
                  <a:cubicBezTo>
                    <a:pt x="3572325" y="2986368"/>
                    <a:pt x="3565067" y="2989374"/>
                    <a:pt x="3557500" y="2989374"/>
                  </a:cubicBezTo>
                  <a:lnTo>
                    <a:pt x="28535" y="2989374"/>
                  </a:lnTo>
                  <a:cubicBezTo>
                    <a:pt x="20967" y="2989374"/>
                    <a:pt x="13709" y="2986368"/>
                    <a:pt x="8358" y="2981016"/>
                  </a:cubicBezTo>
                  <a:cubicBezTo>
                    <a:pt x="3006" y="2975665"/>
                    <a:pt x="0" y="2968407"/>
                    <a:pt x="0" y="2960839"/>
                  </a:cubicBezTo>
                  <a:lnTo>
                    <a:pt x="0" y="28535"/>
                  </a:lnTo>
                  <a:cubicBezTo>
                    <a:pt x="0" y="20967"/>
                    <a:pt x="3006" y="13709"/>
                    <a:pt x="8358" y="8358"/>
                  </a:cubicBezTo>
                  <a:cubicBezTo>
                    <a:pt x="13709" y="3006"/>
                    <a:pt x="20967" y="0"/>
                    <a:pt x="28535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3586034" cy="30369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9819480" y="3370870"/>
            <a:ext cx="7913204" cy="6179902"/>
          </a:xfrm>
          <a:custGeom>
            <a:avLst/>
            <a:gdLst/>
            <a:ahLst/>
            <a:cxnLst/>
            <a:rect l="l" t="t" r="r" b="b"/>
            <a:pathLst>
              <a:path w="7913204" h="6179902">
                <a:moveTo>
                  <a:pt x="0" y="0"/>
                </a:moveTo>
                <a:lnTo>
                  <a:pt x="7913204" y="0"/>
                </a:lnTo>
                <a:lnTo>
                  <a:pt x="7913204" y="6179901"/>
                </a:lnTo>
                <a:lnTo>
                  <a:pt x="0" y="617990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4165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479712" y="7309604"/>
            <a:ext cx="3491616" cy="2977396"/>
          </a:xfrm>
          <a:custGeom>
            <a:avLst/>
            <a:gdLst/>
            <a:ahLst/>
            <a:cxnLst/>
            <a:rect l="l" t="t" r="r" b="b"/>
            <a:pathLst>
              <a:path w="3491616" h="2977396">
                <a:moveTo>
                  <a:pt x="0" y="0"/>
                </a:moveTo>
                <a:lnTo>
                  <a:pt x="3491617" y="0"/>
                </a:lnTo>
                <a:lnTo>
                  <a:pt x="3491617" y="2977396"/>
                </a:lnTo>
                <a:lnTo>
                  <a:pt x="0" y="297739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 rot="7193209">
            <a:off x="2391076" y="-6780595"/>
            <a:ext cx="12146278" cy="18268659"/>
          </a:xfrm>
          <a:custGeom>
            <a:avLst/>
            <a:gdLst/>
            <a:ahLst/>
            <a:cxnLst/>
            <a:rect l="l" t="t" r="r" b="b"/>
            <a:pathLst>
              <a:path w="12146278" h="18268659">
                <a:moveTo>
                  <a:pt x="0" y="0"/>
                </a:moveTo>
                <a:lnTo>
                  <a:pt x="12146279" y="0"/>
                </a:lnTo>
                <a:lnTo>
                  <a:pt x="12146279" y="18268659"/>
                </a:lnTo>
                <a:lnTo>
                  <a:pt x="0" y="182686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266097" y="1445020"/>
            <a:ext cx="8890894" cy="7185755"/>
            <a:chOff x="0" y="0"/>
            <a:chExt cx="3790753" cy="306374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790754" cy="3063744"/>
            </a:xfrm>
            <a:custGeom>
              <a:avLst/>
              <a:gdLst/>
              <a:ahLst/>
              <a:cxnLst/>
              <a:rect l="l" t="t" r="r" b="b"/>
              <a:pathLst>
                <a:path w="3790754" h="3063744">
                  <a:moveTo>
                    <a:pt x="26994" y="0"/>
                  </a:moveTo>
                  <a:lnTo>
                    <a:pt x="3763760" y="0"/>
                  </a:lnTo>
                  <a:cubicBezTo>
                    <a:pt x="3770919" y="0"/>
                    <a:pt x="3777785" y="2844"/>
                    <a:pt x="3782847" y="7906"/>
                  </a:cubicBezTo>
                  <a:cubicBezTo>
                    <a:pt x="3787909" y="12969"/>
                    <a:pt x="3790754" y="19835"/>
                    <a:pt x="3790754" y="26994"/>
                  </a:cubicBezTo>
                  <a:lnTo>
                    <a:pt x="3790754" y="3036750"/>
                  </a:lnTo>
                  <a:cubicBezTo>
                    <a:pt x="3790754" y="3043910"/>
                    <a:pt x="3787909" y="3050776"/>
                    <a:pt x="3782847" y="3055838"/>
                  </a:cubicBezTo>
                  <a:cubicBezTo>
                    <a:pt x="3777785" y="3060900"/>
                    <a:pt x="3770919" y="3063744"/>
                    <a:pt x="3763760" y="3063744"/>
                  </a:cubicBezTo>
                  <a:lnTo>
                    <a:pt x="26994" y="3063744"/>
                  </a:lnTo>
                  <a:cubicBezTo>
                    <a:pt x="19835" y="3063744"/>
                    <a:pt x="12969" y="3060900"/>
                    <a:pt x="7906" y="3055838"/>
                  </a:cubicBezTo>
                  <a:cubicBezTo>
                    <a:pt x="2844" y="3050776"/>
                    <a:pt x="0" y="3043910"/>
                    <a:pt x="0" y="3036750"/>
                  </a:cubicBezTo>
                  <a:lnTo>
                    <a:pt x="0" y="26994"/>
                  </a:lnTo>
                  <a:cubicBezTo>
                    <a:pt x="0" y="19835"/>
                    <a:pt x="2844" y="12969"/>
                    <a:pt x="7906" y="7906"/>
                  </a:cubicBezTo>
                  <a:cubicBezTo>
                    <a:pt x="12969" y="2844"/>
                    <a:pt x="19835" y="0"/>
                    <a:pt x="26994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790753" cy="311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551728" y="1885103"/>
            <a:ext cx="8319632" cy="6305589"/>
          </a:xfrm>
          <a:custGeom>
            <a:avLst/>
            <a:gdLst/>
            <a:ahLst/>
            <a:cxnLst/>
            <a:rect l="l" t="t" r="r" b="b"/>
            <a:pathLst>
              <a:path w="8319632" h="6305589">
                <a:moveTo>
                  <a:pt x="0" y="0"/>
                </a:moveTo>
                <a:lnTo>
                  <a:pt x="8319632" y="0"/>
                </a:lnTo>
                <a:lnTo>
                  <a:pt x="8319632" y="6305589"/>
                </a:lnTo>
                <a:lnTo>
                  <a:pt x="0" y="630558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751" r="-5306" b="-7001"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9570711" y="2955157"/>
            <a:ext cx="8410743" cy="7011327"/>
            <a:chOff x="0" y="0"/>
            <a:chExt cx="3586034" cy="298937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586034" cy="2989374"/>
            </a:xfrm>
            <a:custGeom>
              <a:avLst/>
              <a:gdLst/>
              <a:ahLst/>
              <a:cxnLst/>
              <a:rect l="l" t="t" r="r" b="b"/>
              <a:pathLst>
                <a:path w="3586034" h="2989374">
                  <a:moveTo>
                    <a:pt x="28535" y="0"/>
                  </a:moveTo>
                  <a:lnTo>
                    <a:pt x="3557500" y="0"/>
                  </a:lnTo>
                  <a:cubicBezTo>
                    <a:pt x="3565067" y="0"/>
                    <a:pt x="3572325" y="3006"/>
                    <a:pt x="3577677" y="8358"/>
                  </a:cubicBezTo>
                  <a:cubicBezTo>
                    <a:pt x="3583028" y="13709"/>
                    <a:pt x="3586034" y="20967"/>
                    <a:pt x="3586034" y="28535"/>
                  </a:cubicBezTo>
                  <a:lnTo>
                    <a:pt x="3586034" y="2960839"/>
                  </a:lnTo>
                  <a:cubicBezTo>
                    <a:pt x="3586034" y="2968407"/>
                    <a:pt x="3583028" y="2975665"/>
                    <a:pt x="3577677" y="2981016"/>
                  </a:cubicBezTo>
                  <a:cubicBezTo>
                    <a:pt x="3572325" y="2986368"/>
                    <a:pt x="3565067" y="2989374"/>
                    <a:pt x="3557500" y="2989374"/>
                  </a:cubicBezTo>
                  <a:lnTo>
                    <a:pt x="28535" y="2989374"/>
                  </a:lnTo>
                  <a:cubicBezTo>
                    <a:pt x="20967" y="2989374"/>
                    <a:pt x="13709" y="2986368"/>
                    <a:pt x="8358" y="2981016"/>
                  </a:cubicBezTo>
                  <a:cubicBezTo>
                    <a:pt x="3006" y="2975665"/>
                    <a:pt x="0" y="2968407"/>
                    <a:pt x="0" y="2960839"/>
                  </a:cubicBezTo>
                  <a:lnTo>
                    <a:pt x="0" y="28535"/>
                  </a:lnTo>
                  <a:cubicBezTo>
                    <a:pt x="0" y="20967"/>
                    <a:pt x="3006" y="13709"/>
                    <a:pt x="8358" y="8358"/>
                  </a:cubicBezTo>
                  <a:cubicBezTo>
                    <a:pt x="13709" y="3006"/>
                    <a:pt x="20967" y="0"/>
                    <a:pt x="28535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3586034" cy="30369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347119" y="6652123"/>
            <a:ext cx="4751638" cy="3732195"/>
          </a:xfrm>
          <a:custGeom>
            <a:avLst/>
            <a:gdLst/>
            <a:ahLst/>
            <a:cxnLst/>
            <a:rect l="l" t="t" r="r" b="b"/>
            <a:pathLst>
              <a:path w="4751638" h="3732195">
                <a:moveTo>
                  <a:pt x="0" y="0"/>
                </a:moveTo>
                <a:lnTo>
                  <a:pt x="4751638" y="0"/>
                </a:lnTo>
                <a:lnTo>
                  <a:pt x="4751638" y="3732195"/>
                </a:lnTo>
                <a:lnTo>
                  <a:pt x="0" y="373219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9871360" y="3338918"/>
            <a:ext cx="7717381" cy="6243805"/>
          </a:xfrm>
          <a:custGeom>
            <a:avLst/>
            <a:gdLst/>
            <a:ahLst/>
            <a:cxnLst/>
            <a:rect l="l" t="t" r="r" b="b"/>
            <a:pathLst>
              <a:path w="7717381" h="6243805">
                <a:moveTo>
                  <a:pt x="0" y="0"/>
                </a:moveTo>
                <a:lnTo>
                  <a:pt x="7717380" y="0"/>
                </a:lnTo>
                <a:lnTo>
                  <a:pt x="7717380" y="6243805"/>
                </a:lnTo>
                <a:lnTo>
                  <a:pt x="0" y="624380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0540" t="-1161" b="-1161"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0667999" y="158591"/>
            <a:ext cx="7313453" cy="26161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222"/>
              </a:lnSpc>
            </a:pP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«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Определите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, 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какой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слог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стоит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 в 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слове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»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37120" y="-5686375"/>
            <a:ext cx="20586756" cy="19763285"/>
          </a:xfrm>
          <a:custGeom>
            <a:avLst/>
            <a:gdLst/>
            <a:ahLst/>
            <a:cxnLst/>
            <a:rect l="l" t="t" r="r" b="b"/>
            <a:pathLst>
              <a:path w="20586756" h="19763285">
                <a:moveTo>
                  <a:pt x="0" y="0"/>
                </a:moveTo>
                <a:lnTo>
                  <a:pt x="20586756" y="0"/>
                </a:lnTo>
                <a:lnTo>
                  <a:pt x="20586756" y="19763286"/>
                </a:lnTo>
                <a:lnTo>
                  <a:pt x="0" y="19763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701484" y="811173"/>
            <a:ext cx="6825964" cy="7234475"/>
            <a:chOff x="0" y="0"/>
            <a:chExt cx="2910342" cy="308451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910343" cy="3084517"/>
            </a:xfrm>
            <a:custGeom>
              <a:avLst/>
              <a:gdLst/>
              <a:ahLst/>
              <a:cxnLst/>
              <a:rect l="l" t="t" r="r" b="b"/>
              <a:pathLst>
                <a:path w="2910343" h="3084517">
                  <a:moveTo>
                    <a:pt x="35160" y="0"/>
                  </a:moveTo>
                  <a:lnTo>
                    <a:pt x="2875183" y="0"/>
                  </a:lnTo>
                  <a:cubicBezTo>
                    <a:pt x="2894601" y="0"/>
                    <a:pt x="2910343" y="15742"/>
                    <a:pt x="2910343" y="35160"/>
                  </a:cubicBezTo>
                  <a:lnTo>
                    <a:pt x="2910343" y="3049357"/>
                  </a:lnTo>
                  <a:cubicBezTo>
                    <a:pt x="2910343" y="3068775"/>
                    <a:pt x="2894601" y="3084517"/>
                    <a:pt x="2875183" y="3084517"/>
                  </a:cubicBezTo>
                  <a:lnTo>
                    <a:pt x="35160" y="3084517"/>
                  </a:lnTo>
                  <a:cubicBezTo>
                    <a:pt x="15742" y="3084517"/>
                    <a:pt x="0" y="3068775"/>
                    <a:pt x="0" y="3049357"/>
                  </a:cubicBezTo>
                  <a:lnTo>
                    <a:pt x="0" y="35160"/>
                  </a:lnTo>
                  <a:cubicBezTo>
                    <a:pt x="0" y="15742"/>
                    <a:pt x="15742" y="0"/>
                    <a:pt x="35160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910342" cy="3132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995565" y="1149721"/>
            <a:ext cx="6237802" cy="6625878"/>
          </a:xfrm>
          <a:custGeom>
            <a:avLst/>
            <a:gdLst/>
            <a:ahLst/>
            <a:cxnLst/>
            <a:rect l="l" t="t" r="r" b="b"/>
            <a:pathLst>
              <a:path w="6237802" h="6625878">
                <a:moveTo>
                  <a:pt x="0" y="0"/>
                </a:moveTo>
                <a:lnTo>
                  <a:pt x="6237802" y="0"/>
                </a:lnTo>
                <a:lnTo>
                  <a:pt x="6237802" y="6625877"/>
                </a:lnTo>
                <a:lnTo>
                  <a:pt x="0" y="662587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5071" b="-5071"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8033185" y="3478645"/>
            <a:ext cx="9058625" cy="6795775"/>
            <a:chOff x="0" y="0"/>
            <a:chExt cx="3862268" cy="289747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862268" cy="2897471"/>
            </a:xfrm>
            <a:custGeom>
              <a:avLst/>
              <a:gdLst/>
              <a:ahLst/>
              <a:cxnLst/>
              <a:rect l="l" t="t" r="r" b="b"/>
              <a:pathLst>
                <a:path w="3862268" h="2897471">
                  <a:moveTo>
                    <a:pt x="26494" y="0"/>
                  </a:moveTo>
                  <a:lnTo>
                    <a:pt x="3835774" y="0"/>
                  </a:lnTo>
                  <a:cubicBezTo>
                    <a:pt x="3842800" y="0"/>
                    <a:pt x="3849539" y="2791"/>
                    <a:pt x="3854508" y="7760"/>
                  </a:cubicBezTo>
                  <a:cubicBezTo>
                    <a:pt x="3859476" y="12729"/>
                    <a:pt x="3862268" y="19467"/>
                    <a:pt x="3862268" y="26494"/>
                  </a:cubicBezTo>
                  <a:lnTo>
                    <a:pt x="3862268" y="2870977"/>
                  </a:lnTo>
                  <a:cubicBezTo>
                    <a:pt x="3862268" y="2885609"/>
                    <a:pt x="3850406" y="2897471"/>
                    <a:pt x="3835774" y="2897471"/>
                  </a:cubicBezTo>
                  <a:lnTo>
                    <a:pt x="26494" y="2897471"/>
                  </a:lnTo>
                  <a:cubicBezTo>
                    <a:pt x="19467" y="2897471"/>
                    <a:pt x="12729" y="2894680"/>
                    <a:pt x="7760" y="2889711"/>
                  </a:cubicBezTo>
                  <a:cubicBezTo>
                    <a:pt x="2791" y="2884742"/>
                    <a:pt x="0" y="2878003"/>
                    <a:pt x="0" y="2870977"/>
                  </a:cubicBezTo>
                  <a:lnTo>
                    <a:pt x="0" y="26494"/>
                  </a:lnTo>
                  <a:cubicBezTo>
                    <a:pt x="0" y="19467"/>
                    <a:pt x="2791" y="12729"/>
                    <a:pt x="7760" y="7760"/>
                  </a:cubicBezTo>
                  <a:cubicBezTo>
                    <a:pt x="12729" y="2791"/>
                    <a:pt x="19467" y="0"/>
                    <a:pt x="26494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3862268" cy="29450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8441100" y="3786582"/>
            <a:ext cx="8242795" cy="6179902"/>
          </a:xfrm>
          <a:custGeom>
            <a:avLst/>
            <a:gdLst/>
            <a:ahLst/>
            <a:cxnLst/>
            <a:rect l="l" t="t" r="r" b="b"/>
            <a:pathLst>
              <a:path w="8242795" h="6179902">
                <a:moveTo>
                  <a:pt x="0" y="0"/>
                </a:moveTo>
                <a:lnTo>
                  <a:pt x="8242795" y="0"/>
                </a:lnTo>
                <a:lnTo>
                  <a:pt x="8242795" y="6179902"/>
                </a:lnTo>
                <a:lnTo>
                  <a:pt x="0" y="617990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8686800" y="-171449"/>
            <a:ext cx="9220200" cy="2872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02"/>
              </a:lnSpc>
            </a:pPr>
            <a:r>
              <a:rPr lang="en-US" sz="6000" dirty="0">
                <a:solidFill>
                  <a:srgbClr val="1E3F48"/>
                </a:solidFill>
                <a:latin typeface="A Day Without Sun Text Bold Italics"/>
              </a:rPr>
              <a:t>«</a:t>
            </a:r>
            <a:r>
              <a:rPr lang="en-US" sz="6000" dirty="0" err="1">
                <a:solidFill>
                  <a:srgbClr val="1E3F48"/>
                </a:solidFill>
                <a:latin typeface="A Day Without Sun Text Bold Italics"/>
              </a:rPr>
              <a:t>Угадайте</a:t>
            </a:r>
            <a:r>
              <a:rPr lang="en-US" sz="6000" dirty="0">
                <a:solidFill>
                  <a:srgbClr val="1E3F48"/>
                </a:solidFill>
                <a:latin typeface="A Day Without Sun Text Bold Italics"/>
              </a:rPr>
              <a:t>, </a:t>
            </a:r>
            <a:r>
              <a:rPr lang="en-US" sz="6000" dirty="0" err="1">
                <a:solidFill>
                  <a:srgbClr val="1E3F48"/>
                </a:solidFill>
                <a:latin typeface="A Day Without Sun Text Bold Italics"/>
              </a:rPr>
              <a:t>какое</a:t>
            </a:r>
            <a:r>
              <a:rPr lang="en-US" sz="6000" dirty="0">
                <a:solidFill>
                  <a:srgbClr val="1E3F48"/>
                </a:solidFill>
                <a:latin typeface="A Day Without Sun Text Bold Italics"/>
              </a:rPr>
              <a:t> </a:t>
            </a:r>
            <a:r>
              <a:rPr lang="en-US" sz="6000" dirty="0" err="1">
                <a:solidFill>
                  <a:srgbClr val="1E3F48"/>
                </a:solidFill>
                <a:latin typeface="A Day Without Sun Text Bold Italics"/>
              </a:rPr>
              <a:t>слово</a:t>
            </a:r>
            <a:r>
              <a:rPr lang="en-US" sz="6000" dirty="0">
                <a:solidFill>
                  <a:srgbClr val="1E3F48"/>
                </a:solidFill>
                <a:latin typeface="A Day Without Sun Text Bold Italics"/>
              </a:rPr>
              <a:t> </a:t>
            </a:r>
            <a:r>
              <a:rPr lang="en-US" sz="6000" dirty="0" err="1">
                <a:solidFill>
                  <a:srgbClr val="1E3F48"/>
                </a:solidFill>
                <a:latin typeface="A Day Without Sun Text Bold Italics"/>
              </a:rPr>
              <a:t>зашифровал</a:t>
            </a:r>
            <a:r>
              <a:rPr lang="en-US" sz="6000" dirty="0">
                <a:solidFill>
                  <a:srgbClr val="1E3F48"/>
                </a:solidFill>
                <a:latin typeface="A Day Without Sun Text Bold Italics"/>
              </a:rPr>
              <a:t> </a:t>
            </a:r>
            <a:r>
              <a:rPr lang="en-US" sz="6000" dirty="0" err="1">
                <a:solidFill>
                  <a:srgbClr val="1E3F48"/>
                </a:solidFill>
                <a:latin typeface="A Day Without Sun Text Bold Italics"/>
              </a:rPr>
              <a:t>волшебник</a:t>
            </a:r>
            <a:r>
              <a:rPr lang="en-US" sz="6000" dirty="0">
                <a:solidFill>
                  <a:srgbClr val="1E3F48"/>
                </a:solidFill>
                <a:latin typeface="A Day Without Sun Text Bold Italics"/>
              </a:rPr>
              <a:t>»</a:t>
            </a:r>
          </a:p>
        </p:txBody>
      </p:sp>
      <p:sp>
        <p:nvSpPr>
          <p:cNvPr id="13" name="Freeform 13"/>
          <p:cNvSpPr/>
          <p:nvPr/>
        </p:nvSpPr>
        <p:spPr>
          <a:xfrm>
            <a:off x="0" y="7447188"/>
            <a:ext cx="7139348" cy="3108908"/>
          </a:xfrm>
          <a:custGeom>
            <a:avLst/>
            <a:gdLst/>
            <a:ahLst/>
            <a:cxnLst/>
            <a:rect l="l" t="t" r="r" b="b"/>
            <a:pathLst>
              <a:path w="7139348" h="3108908">
                <a:moveTo>
                  <a:pt x="0" y="0"/>
                </a:moveTo>
                <a:lnTo>
                  <a:pt x="7139348" y="0"/>
                </a:lnTo>
                <a:lnTo>
                  <a:pt x="7139348" y="3108908"/>
                </a:lnTo>
                <a:lnTo>
                  <a:pt x="0" y="310890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778842" y="1100120"/>
            <a:ext cx="15708073" cy="8868305"/>
            <a:chOff x="0" y="0"/>
            <a:chExt cx="4137106" cy="233568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137106" cy="2335685"/>
            </a:xfrm>
            <a:custGeom>
              <a:avLst/>
              <a:gdLst/>
              <a:ahLst/>
              <a:cxnLst/>
              <a:rect l="l" t="t" r="r" b="b"/>
              <a:pathLst>
                <a:path w="4137106" h="2335685">
                  <a:moveTo>
                    <a:pt x="0" y="0"/>
                  </a:moveTo>
                  <a:lnTo>
                    <a:pt x="4137106" y="0"/>
                  </a:lnTo>
                  <a:lnTo>
                    <a:pt x="4137106" y="2335685"/>
                  </a:lnTo>
                  <a:lnTo>
                    <a:pt x="0" y="2335685"/>
                  </a:lnTo>
                  <a:close/>
                </a:path>
              </a:pathLst>
            </a:custGeom>
            <a:solidFill>
              <a:srgbClr val="000000">
                <a:alpha val="31765"/>
              </a:srgbClr>
            </a:solidFill>
            <a:ln w="38100" cap="sq">
              <a:solidFill>
                <a:srgbClr val="000000">
                  <a:alpha val="31765"/>
                </a:srgbClr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137106" cy="238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259319" y="654610"/>
            <a:ext cx="15769361" cy="8977780"/>
            <a:chOff x="0" y="0"/>
            <a:chExt cx="4153247" cy="236451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153247" cy="2364518"/>
            </a:xfrm>
            <a:custGeom>
              <a:avLst/>
              <a:gdLst/>
              <a:ahLst/>
              <a:cxnLst/>
              <a:rect l="l" t="t" r="r" b="b"/>
              <a:pathLst>
                <a:path w="4153247" h="2364518">
                  <a:moveTo>
                    <a:pt x="5400" y="0"/>
                  </a:moveTo>
                  <a:lnTo>
                    <a:pt x="4147847" y="0"/>
                  </a:lnTo>
                  <a:cubicBezTo>
                    <a:pt x="4150830" y="0"/>
                    <a:pt x="4153247" y="2418"/>
                    <a:pt x="4153247" y="5400"/>
                  </a:cubicBezTo>
                  <a:lnTo>
                    <a:pt x="4153247" y="2359118"/>
                  </a:lnTo>
                  <a:cubicBezTo>
                    <a:pt x="4153247" y="2362100"/>
                    <a:pt x="4150830" y="2364518"/>
                    <a:pt x="4147847" y="2364518"/>
                  </a:cubicBezTo>
                  <a:lnTo>
                    <a:pt x="5400" y="2364518"/>
                  </a:lnTo>
                  <a:cubicBezTo>
                    <a:pt x="2418" y="2364518"/>
                    <a:pt x="0" y="2362100"/>
                    <a:pt x="0" y="2359118"/>
                  </a:cubicBezTo>
                  <a:lnTo>
                    <a:pt x="0" y="5400"/>
                  </a:lnTo>
                  <a:cubicBezTo>
                    <a:pt x="0" y="2418"/>
                    <a:pt x="2418" y="0"/>
                    <a:pt x="5400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4153247" cy="24121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7275248" y="181191"/>
            <a:ext cx="3667332" cy="946839"/>
          </a:xfrm>
          <a:custGeom>
            <a:avLst/>
            <a:gdLst/>
            <a:ahLst/>
            <a:cxnLst/>
            <a:rect l="l" t="t" r="r" b="b"/>
            <a:pathLst>
              <a:path w="3667332" h="946839">
                <a:moveTo>
                  <a:pt x="0" y="0"/>
                </a:moveTo>
                <a:lnTo>
                  <a:pt x="3667332" y="0"/>
                </a:lnTo>
                <a:lnTo>
                  <a:pt x="3667332" y="946838"/>
                </a:lnTo>
                <a:lnTo>
                  <a:pt x="0" y="9468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3298647" y="6940697"/>
            <a:ext cx="6921795" cy="4114800"/>
          </a:xfrm>
          <a:custGeom>
            <a:avLst/>
            <a:gdLst/>
            <a:ahLst/>
            <a:cxnLst/>
            <a:rect l="l" t="t" r="r" b="b"/>
            <a:pathLst>
              <a:path w="6921795" h="4114800">
                <a:moveTo>
                  <a:pt x="0" y="0"/>
                </a:moveTo>
                <a:lnTo>
                  <a:pt x="6921795" y="0"/>
                </a:lnTo>
                <a:lnTo>
                  <a:pt x="69217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676400" y="952501"/>
            <a:ext cx="14762586" cy="27315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491"/>
              </a:lnSpc>
            </a:pPr>
            <a:r>
              <a:rPr lang="en-US" sz="2800" dirty="0">
                <a:solidFill>
                  <a:srgbClr val="01070A"/>
                </a:solidFill>
                <a:latin typeface="A Day Without Sun Text Bold"/>
              </a:rPr>
              <a:t>ФЕДЕРАЛЬНАЯ ОБРАЗОВАТЕЛЬНАЯ ПРОГРАММА ДОШКОЛЬНОГО ОБРАЗОВАНИЯ, </a:t>
            </a:r>
          </a:p>
          <a:p>
            <a:pPr algn="ctr">
              <a:lnSpc>
                <a:spcPts val="5491"/>
              </a:lnSpc>
            </a:pPr>
            <a:r>
              <a:rPr lang="en-US" sz="2800" dirty="0" err="1">
                <a:solidFill>
                  <a:srgbClr val="01070A"/>
                </a:solidFill>
                <a:latin typeface="A Day Without Sun Text"/>
              </a:rPr>
              <a:t>утвержденная</a:t>
            </a:r>
            <a:r>
              <a:rPr lang="en-US" sz="2800" dirty="0">
                <a:solidFill>
                  <a:srgbClr val="01070A"/>
                </a:solidFill>
                <a:latin typeface="A Day Without Sun Text"/>
              </a:rPr>
              <a:t> </a:t>
            </a:r>
            <a:r>
              <a:rPr lang="en-US" sz="2800" dirty="0" err="1">
                <a:solidFill>
                  <a:srgbClr val="01070A"/>
                </a:solidFill>
                <a:latin typeface="A Day Without Sun Text"/>
              </a:rPr>
              <a:t>приказом</a:t>
            </a:r>
            <a:r>
              <a:rPr lang="en-US" sz="2800" dirty="0">
                <a:solidFill>
                  <a:srgbClr val="01070A"/>
                </a:solidFill>
                <a:latin typeface="A Day Without Sun Text"/>
              </a:rPr>
              <a:t> </a:t>
            </a:r>
            <a:r>
              <a:rPr lang="en-US" sz="2800" dirty="0" err="1">
                <a:solidFill>
                  <a:srgbClr val="01070A"/>
                </a:solidFill>
                <a:latin typeface="A Day Without Sun Text"/>
              </a:rPr>
              <a:t>Министерства</a:t>
            </a:r>
            <a:r>
              <a:rPr lang="en-US" sz="2800" dirty="0">
                <a:solidFill>
                  <a:srgbClr val="01070A"/>
                </a:solidFill>
                <a:latin typeface="A Day Without Sun Text"/>
              </a:rPr>
              <a:t> </a:t>
            </a:r>
            <a:r>
              <a:rPr lang="en-US" sz="2800" dirty="0" err="1">
                <a:solidFill>
                  <a:srgbClr val="01070A"/>
                </a:solidFill>
                <a:latin typeface="A Day Without Sun Text"/>
              </a:rPr>
              <a:t>просвещения</a:t>
            </a:r>
            <a:r>
              <a:rPr lang="en-US" sz="2800" dirty="0">
                <a:solidFill>
                  <a:srgbClr val="01070A"/>
                </a:solidFill>
                <a:latin typeface="A Day Without Sun Text"/>
              </a:rPr>
              <a:t> </a:t>
            </a:r>
            <a:r>
              <a:rPr lang="en-US" sz="2800" dirty="0" err="1">
                <a:solidFill>
                  <a:srgbClr val="01070A"/>
                </a:solidFill>
                <a:latin typeface="A Day Without Sun Text"/>
              </a:rPr>
              <a:t>Российской</a:t>
            </a:r>
            <a:r>
              <a:rPr lang="en-US" sz="2800" dirty="0">
                <a:solidFill>
                  <a:srgbClr val="01070A"/>
                </a:solidFill>
                <a:latin typeface="A Day Without Sun Text"/>
              </a:rPr>
              <a:t> </a:t>
            </a:r>
            <a:r>
              <a:rPr lang="en-US" sz="2800" dirty="0" err="1">
                <a:solidFill>
                  <a:srgbClr val="01070A"/>
                </a:solidFill>
                <a:latin typeface="A Day Without Sun Text"/>
              </a:rPr>
              <a:t>Федерации</a:t>
            </a:r>
            <a:endParaRPr lang="en-US" sz="2800" dirty="0">
              <a:solidFill>
                <a:srgbClr val="01070A"/>
              </a:solidFill>
              <a:latin typeface="A Day Without Sun Text"/>
            </a:endParaRPr>
          </a:p>
          <a:p>
            <a:pPr algn="ctr">
              <a:lnSpc>
                <a:spcPts val="5491"/>
              </a:lnSpc>
            </a:pPr>
            <a:r>
              <a:rPr lang="en-US" sz="3922" dirty="0">
                <a:solidFill>
                  <a:srgbClr val="01070A"/>
                </a:solidFill>
                <a:latin typeface="A Day Without Sun Text"/>
              </a:rPr>
              <a:t> </a:t>
            </a:r>
            <a:r>
              <a:rPr lang="en-US" sz="2800" dirty="0" err="1">
                <a:solidFill>
                  <a:srgbClr val="01070A"/>
                </a:solidFill>
                <a:latin typeface="A Day Without Sun Text"/>
              </a:rPr>
              <a:t>от</a:t>
            </a:r>
            <a:r>
              <a:rPr lang="en-US" sz="2800" dirty="0">
                <a:solidFill>
                  <a:srgbClr val="01070A"/>
                </a:solidFill>
                <a:latin typeface="A Day Without Sun Text"/>
              </a:rPr>
              <a:t> 25 </a:t>
            </a:r>
            <a:r>
              <a:rPr lang="en-US" sz="2800" dirty="0" err="1">
                <a:solidFill>
                  <a:srgbClr val="01070A"/>
                </a:solidFill>
                <a:latin typeface="A Day Without Sun Text"/>
              </a:rPr>
              <a:t>ноября</a:t>
            </a:r>
            <a:r>
              <a:rPr lang="en-US" sz="2800" dirty="0">
                <a:solidFill>
                  <a:srgbClr val="01070A"/>
                </a:solidFill>
                <a:latin typeface="A Day Without Sun Text"/>
              </a:rPr>
              <a:t> 2022 г. N 1028</a:t>
            </a:r>
          </a:p>
          <a:p>
            <a:pPr marL="0" lvl="0" indent="0" algn="ctr">
              <a:lnSpc>
                <a:spcPts val="4768"/>
              </a:lnSpc>
              <a:spcBef>
                <a:spcPct val="0"/>
              </a:spcBef>
            </a:pPr>
            <a:endParaRPr lang="en-US" sz="3922" dirty="0">
              <a:solidFill>
                <a:srgbClr val="01070A"/>
              </a:solidFill>
              <a:latin typeface="A Day Without Sun Text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778842" y="3557626"/>
            <a:ext cx="14660144" cy="23665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20.6.1. В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области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речевого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развития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детей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5-6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лет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одной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их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основных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задач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образовательной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деятельности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является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:</a:t>
            </a:r>
          </a:p>
          <a:p>
            <a:pPr>
              <a:lnSpc>
                <a:spcPts val="6228"/>
              </a:lnSpc>
            </a:pPr>
            <a:r>
              <a:rPr lang="en-US" sz="3200" dirty="0">
                <a:solidFill>
                  <a:srgbClr val="FF8166"/>
                </a:solidFill>
                <a:latin typeface="A Day Without Sun Text Bold Italics"/>
              </a:rPr>
              <a:t>5) </a:t>
            </a:r>
            <a:r>
              <a:rPr lang="en-US" sz="3200" dirty="0" err="1">
                <a:solidFill>
                  <a:srgbClr val="FF8166"/>
                </a:solidFill>
                <a:latin typeface="A Day Without Sun Text Bold Italics"/>
              </a:rPr>
              <a:t>Подготовка</a:t>
            </a:r>
            <a:r>
              <a:rPr lang="en-US" sz="3200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FF8166"/>
                </a:solidFill>
                <a:latin typeface="A Day Without Sun Text Bold Italics"/>
              </a:rPr>
              <a:t>детей</a:t>
            </a:r>
            <a:r>
              <a:rPr lang="en-US" sz="3200" dirty="0">
                <a:solidFill>
                  <a:srgbClr val="FF8166"/>
                </a:solidFill>
                <a:latin typeface="A Day Without Sun Text Bold Italics"/>
              </a:rPr>
              <a:t> к </a:t>
            </a:r>
            <a:r>
              <a:rPr lang="en-US" sz="3200" dirty="0" err="1">
                <a:solidFill>
                  <a:srgbClr val="FF8166"/>
                </a:solidFill>
                <a:latin typeface="A Day Without Sun Text Bold Italics"/>
              </a:rPr>
              <a:t>обучению</a:t>
            </a:r>
            <a:r>
              <a:rPr lang="en-US" sz="3200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FF8166"/>
                </a:solidFill>
                <a:latin typeface="A Day Without Sun Text Bold Italics"/>
              </a:rPr>
              <a:t>грамоте</a:t>
            </a:r>
            <a:r>
              <a:rPr lang="en-US" sz="3200" dirty="0">
                <a:solidFill>
                  <a:srgbClr val="FF8166"/>
                </a:solidFill>
                <a:latin typeface="A Day Without Sun Text Bold Italics"/>
              </a:rPr>
              <a:t>;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778842" y="6100693"/>
            <a:ext cx="14660144" cy="2279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22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20.7.1. В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области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речевого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развития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детей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от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6-7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лет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одной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из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основных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задач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образовательной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деятельности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A Day Without Sun Text"/>
              </a:rPr>
              <a:t>является</a:t>
            </a:r>
            <a:r>
              <a:rPr lang="en-US" sz="3200" dirty="0">
                <a:solidFill>
                  <a:srgbClr val="000000"/>
                </a:solidFill>
                <a:latin typeface="A Day Without Sun Text"/>
              </a:rPr>
              <a:t>: </a:t>
            </a:r>
          </a:p>
          <a:p>
            <a:pPr>
              <a:lnSpc>
                <a:spcPts val="6228"/>
              </a:lnSpc>
            </a:pPr>
            <a:r>
              <a:rPr lang="en-US" sz="3200" dirty="0">
                <a:solidFill>
                  <a:srgbClr val="FF8166"/>
                </a:solidFill>
                <a:latin typeface="A Day Without Sun Text Bold Italics"/>
              </a:rPr>
              <a:t>5) </a:t>
            </a:r>
            <a:r>
              <a:rPr lang="en-US" sz="3200" dirty="0" err="1">
                <a:solidFill>
                  <a:srgbClr val="FF8166"/>
                </a:solidFill>
                <a:latin typeface="A Day Without Sun Text Bold Italics"/>
              </a:rPr>
              <a:t>Подготовка</a:t>
            </a:r>
            <a:r>
              <a:rPr lang="en-US" sz="3200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FF8166"/>
                </a:solidFill>
                <a:latin typeface="A Day Without Sun Text Bold Italics"/>
              </a:rPr>
              <a:t>детей</a:t>
            </a:r>
            <a:r>
              <a:rPr lang="en-US" sz="3200" dirty="0">
                <a:solidFill>
                  <a:srgbClr val="FF8166"/>
                </a:solidFill>
                <a:latin typeface="A Day Without Sun Text Bold Italics"/>
              </a:rPr>
              <a:t> к </a:t>
            </a:r>
            <a:r>
              <a:rPr lang="en-US" sz="3200" dirty="0" err="1">
                <a:solidFill>
                  <a:srgbClr val="FF8166"/>
                </a:solidFill>
                <a:latin typeface="A Day Without Sun Text Bold Italics"/>
              </a:rPr>
              <a:t>обучению</a:t>
            </a:r>
            <a:r>
              <a:rPr lang="en-US" sz="3200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FF8166"/>
                </a:solidFill>
                <a:latin typeface="A Day Without Sun Text Bold Italics"/>
              </a:rPr>
              <a:t>грамоте</a:t>
            </a:r>
            <a:r>
              <a:rPr lang="en-US" sz="3200" dirty="0">
                <a:solidFill>
                  <a:srgbClr val="FF8166"/>
                </a:solidFill>
                <a:latin typeface="A Day Without Sun Text Bold Italics"/>
              </a:rPr>
              <a:t>;</a:t>
            </a:r>
          </a:p>
        </p:txBody>
      </p:sp>
      <p:sp>
        <p:nvSpPr>
          <p:cNvPr id="14" name="Freeform 14"/>
          <p:cNvSpPr/>
          <p:nvPr/>
        </p:nvSpPr>
        <p:spPr>
          <a:xfrm rot="620716">
            <a:off x="625910" y="8449136"/>
            <a:ext cx="1132829" cy="1618328"/>
          </a:xfrm>
          <a:custGeom>
            <a:avLst/>
            <a:gdLst/>
            <a:ahLst/>
            <a:cxnLst/>
            <a:rect l="l" t="t" r="r" b="b"/>
            <a:pathLst>
              <a:path w="1132829" h="1618328">
                <a:moveTo>
                  <a:pt x="0" y="0"/>
                </a:moveTo>
                <a:lnTo>
                  <a:pt x="1132830" y="0"/>
                </a:lnTo>
                <a:lnTo>
                  <a:pt x="1132830" y="1618328"/>
                </a:lnTo>
                <a:lnTo>
                  <a:pt x="0" y="161832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596953" y="1288903"/>
            <a:ext cx="14162591" cy="7709194"/>
            <a:chOff x="0" y="0"/>
            <a:chExt cx="3730065" cy="203040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730065" cy="2030405"/>
            </a:xfrm>
            <a:custGeom>
              <a:avLst/>
              <a:gdLst/>
              <a:ahLst/>
              <a:cxnLst/>
              <a:rect l="l" t="t" r="r" b="b"/>
              <a:pathLst>
                <a:path w="3730065" h="2030405">
                  <a:moveTo>
                    <a:pt x="0" y="0"/>
                  </a:moveTo>
                  <a:lnTo>
                    <a:pt x="3730065" y="0"/>
                  </a:lnTo>
                  <a:lnTo>
                    <a:pt x="3730065" y="2030405"/>
                  </a:lnTo>
                  <a:lnTo>
                    <a:pt x="0" y="2030405"/>
                  </a:lnTo>
                  <a:close/>
                </a:path>
              </a:pathLst>
            </a:custGeom>
            <a:solidFill>
              <a:srgbClr val="000000">
                <a:alpha val="31765"/>
              </a:srgbClr>
            </a:solidFill>
            <a:ln w="38100" cap="sq">
              <a:solidFill>
                <a:srgbClr val="000000">
                  <a:alpha val="31765"/>
                </a:srgbClr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730065" cy="207803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59918" y="1028700"/>
            <a:ext cx="14589972" cy="8090467"/>
            <a:chOff x="0" y="0"/>
            <a:chExt cx="3842626" cy="213082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842626" cy="2130823"/>
            </a:xfrm>
            <a:custGeom>
              <a:avLst/>
              <a:gdLst/>
              <a:ahLst/>
              <a:cxnLst/>
              <a:rect l="l" t="t" r="r" b="b"/>
              <a:pathLst>
                <a:path w="3842626" h="2130823">
                  <a:moveTo>
                    <a:pt x="5837" y="0"/>
                  </a:moveTo>
                  <a:lnTo>
                    <a:pt x="3836789" y="0"/>
                  </a:lnTo>
                  <a:cubicBezTo>
                    <a:pt x="3840013" y="0"/>
                    <a:pt x="3842626" y="2613"/>
                    <a:pt x="3842626" y="5837"/>
                  </a:cubicBezTo>
                  <a:lnTo>
                    <a:pt x="3842626" y="2124986"/>
                  </a:lnTo>
                  <a:cubicBezTo>
                    <a:pt x="3842626" y="2128209"/>
                    <a:pt x="3840013" y="2130823"/>
                    <a:pt x="3836789" y="2130823"/>
                  </a:cubicBezTo>
                  <a:lnTo>
                    <a:pt x="5837" y="2130823"/>
                  </a:lnTo>
                  <a:cubicBezTo>
                    <a:pt x="2613" y="2130823"/>
                    <a:pt x="0" y="2128209"/>
                    <a:pt x="0" y="2124986"/>
                  </a:cubicBezTo>
                  <a:lnTo>
                    <a:pt x="0" y="5837"/>
                  </a:lnTo>
                  <a:cubicBezTo>
                    <a:pt x="0" y="2613"/>
                    <a:pt x="2613" y="0"/>
                    <a:pt x="5837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3842626" cy="2178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7310334" y="555281"/>
            <a:ext cx="3667332" cy="946839"/>
          </a:xfrm>
          <a:custGeom>
            <a:avLst/>
            <a:gdLst/>
            <a:ahLst/>
            <a:cxnLst/>
            <a:rect l="l" t="t" r="r" b="b"/>
            <a:pathLst>
              <a:path w="3667332" h="946839">
                <a:moveTo>
                  <a:pt x="0" y="0"/>
                </a:moveTo>
                <a:lnTo>
                  <a:pt x="3667332" y="0"/>
                </a:lnTo>
                <a:lnTo>
                  <a:pt x="3667332" y="946838"/>
                </a:lnTo>
                <a:lnTo>
                  <a:pt x="0" y="9468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2118572" y="1230518"/>
            <a:ext cx="14050856" cy="1737197"/>
          </a:xfrm>
          <a:custGeom>
            <a:avLst/>
            <a:gdLst/>
            <a:ahLst/>
            <a:cxnLst/>
            <a:rect l="l" t="t" r="r" b="b"/>
            <a:pathLst>
              <a:path w="14050856" h="1737197">
                <a:moveTo>
                  <a:pt x="0" y="0"/>
                </a:moveTo>
                <a:lnTo>
                  <a:pt x="14050856" y="0"/>
                </a:lnTo>
                <a:lnTo>
                  <a:pt x="14050856" y="1737197"/>
                </a:lnTo>
                <a:lnTo>
                  <a:pt x="0" y="17371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6117340">
            <a:off x="610369" y="2347962"/>
            <a:ext cx="773746" cy="2518107"/>
          </a:xfrm>
          <a:custGeom>
            <a:avLst/>
            <a:gdLst/>
            <a:ahLst/>
            <a:cxnLst/>
            <a:rect l="l" t="t" r="r" b="b"/>
            <a:pathLst>
              <a:path w="773746" h="2518107">
                <a:moveTo>
                  <a:pt x="0" y="0"/>
                </a:moveTo>
                <a:lnTo>
                  <a:pt x="773746" y="0"/>
                </a:lnTo>
                <a:lnTo>
                  <a:pt x="773746" y="2518106"/>
                </a:lnTo>
                <a:lnTo>
                  <a:pt x="0" y="251810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54227" y="6786543"/>
            <a:ext cx="2399851" cy="2471757"/>
          </a:xfrm>
          <a:custGeom>
            <a:avLst/>
            <a:gdLst/>
            <a:ahLst/>
            <a:cxnLst/>
            <a:rect l="l" t="t" r="r" b="b"/>
            <a:pathLst>
              <a:path w="2399851" h="2471757">
                <a:moveTo>
                  <a:pt x="0" y="0"/>
                </a:moveTo>
                <a:lnTo>
                  <a:pt x="2399851" y="0"/>
                </a:lnTo>
                <a:lnTo>
                  <a:pt x="2399851" y="2471757"/>
                </a:lnTo>
                <a:lnTo>
                  <a:pt x="0" y="247175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-1987368">
            <a:off x="9404135" y="5067803"/>
            <a:ext cx="10744052" cy="3762312"/>
          </a:xfrm>
          <a:custGeom>
            <a:avLst/>
            <a:gdLst/>
            <a:ahLst/>
            <a:cxnLst/>
            <a:rect l="l" t="t" r="r" b="b"/>
            <a:pathLst>
              <a:path w="10744052" h="3762312">
                <a:moveTo>
                  <a:pt x="0" y="0"/>
                </a:moveTo>
                <a:lnTo>
                  <a:pt x="10744052" y="0"/>
                </a:lnTo>
                <a:lnTo>
                  <a:pt x="10744052" y="3762312"/>
                </a:lnTo>
                <a:lnTo>
                  <a:pt x="0" y="376231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12389729" y="4915508"/>
            <a:ext cx="3180760" cy="3742071"/>
          </a:xfrm>
          <a:custGeom>
            <a:avLst/>
            <a:gdLst/>
            <a:ahLst/>
            <a:cxnLst/>
            <a:rect l="l" t="t" r="r" b="b"/>
            <a:pathLst>
              <a:path w="3180760" h="3742071">
                <a:moveTo>
                  <a:pt x="0" y="0"/>
                </a:moveTo>
                <a:lnTo>
                  <a:pt x="3180760" y="0"/>
                </a:lnTo>
                <a:lnTo>
                  <a:pt x="3180760" y="3742071"/>
                </a:lnTo>
                <a:lnTo>
                  <a:pt x="0" y="3742071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2596953" y="3358524"/>
            <a:ext cx="2544905" cy="6463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3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ТАПКА-                                    </a:t>
            </a:r>
          </a:p>
          <a:p>
            <a:pPr>
              <a:lnSpc>
                <a:spcPts val="7183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ЧАШКА- </a:t>
            </a:r>
          </a:p>
          <a:p>
            <a:pPr>
              <a:lnSpc>
                <a:spcPts val="7183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ТОПОТ-                                                                    </a:t>
            </a:r>
          </a:p>
          <a:p>
            <a:pPr>
              <a:lnSpc>
                <a:spcPts val="7183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СПОРЫ-                                  </a:t>
            </a:r>
          </a:p>
          <a:p>
            <a:pPr>
              <a:lnSpc>
                <a:spcPts val="7183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МАЙКА-                                   </a:t>
            </a:r>
          </a:p>
          <a:p>
            <a:pPr>
              <a:lnSpc>
                <a:spcPts val="7183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      </a:t>
            </a:r>
            <a:r>
              <a:rPr lang="en-US" sz="5483" dirty="0">
                <a:solidFill>
                  <a:srgbClr val="000000"/>
                </a:solidFill>
                <a:latin typeface="A Day Without Sun Text Bold"/>
              </a:rPr>
              <a:t>                          </a:t>
            </a:r>
          </a:p>
          <a:p>
            <a:pPr>
              <a:lnSpc>
                <a:spcPts val="7183"/>
              </a:lnSpc>
            </a:pPr>
            <a:endParaRPr lang="en-US" sz="5483" dirty="0">
              <a:solidFill>
                <a:srgbClr val="000000"/>
              </a:solidFill>
              <a:latin typeface="A Day Without Sun Text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359053" y="1116218"/>
            <a:ext cx="13890837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959"/>
              </a:lnSpc>
            </a:pPr>
            <a:r>
              <a:rPr lang="en-US" sz="4400" dirty="0">
                <a:solidFill>
                  <a:srgbClr val="01070A"/>
                </a:solidFill>
                <a:latin typeface="A Day Without Sun Text Bold"/>
              </a:rPr>
              <a:t>Я </a:t>
            </a:r>
            <a:r>
              <a:rPr lang="en-US" sz="4400" dirty="0" err="1">
                <a:solidFill>
                  <a:srgbClr val="01070A"/>
                </a:solidFill>
                <a:latin typeface="A Day Without Sun Text Bold"/>
              </a:rPr>
              <a:t>назову</a:t>
            </a:r>
            <a:r>
              <a:rPr lang="en-US" sz="44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4400" dirty="0" err="1">
                <a:solidFill>
                  <a:srgbClr val="01070A"/>
                </a:solidFill>
                <a:latin typeface="A Day Without Sun Text Bold"/>
              </a:rPr>
              <a:t>звук</a:t>
            </a:r>
            <a:r>
              <a:rPr lang="en-US" sz="4400" dirty="0">
                <a:solidFill>
                  <a:srgbClr val="01070A"/>
                </a:solidFill>
                <a:latin typeface="A Day Without Sun Text Bold"/>
              </a:rPr>
              <a:t>, а </a:t>
            </a:r>
            <a:r>
              <a:rPr lang="en-US" sz="4400" dirty="0" err="1">
                <a:solidFill>
                  <a:srgbClr val="01070A"/>
                </a:solidFill>
                <a:latin typeface="A Day Without Sun Text Bold"/>
              </a:rPr>
              <a:t>вы</a:t>
            </a:r>
            <a:r>
              <a:rPr lang="en-US" sz="44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4400" dirty="0" err="1">
                <a:solidFill>
                  <a:srgbClr val="01070A"/>
                </a:solidFill>
                <a:latin typeface="A Day Without Sun Text Bold"/>
              </a:rPr>
              <a:t>замените</a:t>
            </a:r>
            <a:r>
              <a:rPr lang="en-US" sz="4400" dirty="0">
                <a:solidFill>
                  <a:srgbClr val="01070A"/>
                </a:solidFill>
                <a:latin typeface="A Day Without Sun Text Bold"/>
              </a:rPr>
              <a:t> в </a:t>
            </a:r>
            <a:r>
              <a:rPr lang="en-US" sz="4400" dirty="0" err="1">
                <a:solidFill>
                  <a:srgbClr val="01070A"/>
                </a:solidFill>
                <a:latin typeface="A Day Without Sun Text Bold"/>
              </a:rPr>
              <a:t>нем</a:t>
            </a:r>
            <a:r>
              <a:rPr lang="en-US" sz="44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4400" dirty="0" err="1">
                <a:solidFill>
                  <a:srgbClr val="01070A"/>
                </a:solidFill>
                <a:latin typeface="A Day Without Sun Text Bold"/>
              </a:rPr>
              <a:t>первый</a:t>
            </a:r>
            <a:r>
              <a:rPr lang="en-US" sz="44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4400" dirty="0" err="1">
                <a:solidFill>
                  <a:srgbClr val="01070A"/>
                </a:solidFill>
                <a:latin typeface="A Day Without Sun Text Bold"/>
              </a:rPr>
              <a:t>звук</a:t>
            </a:r>
            <a:r>
              <a:rPr lang="en-US" sz="44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4400" dirty="0" err="1">
                <a:solidFill>
                  <a:srgbClr val="01070A"/>
                </a:solidFill>
                <a:latin typeface="A Day Without Sun Text Bold"/>
              </a:rPr>
              <a:t>на</a:t>
            </a:r>
            <a:r>
              <a:rPr lang="en-US" sz="44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4400" dirty="0" err="1">
                <a:solidFill>
                  <a:srgbClr val="01070A"/>
                </a:solidFill>
                <a:latin typeface="A Day Without Sun Text Bold"/>
              </a:rPr>
              <a:t>звук</a:t>
            </a:r>
            <a:r>
              <a:rPr lang="en-US" sz="4400" dirty="0">
                <a:solidFill>
                  <a:srgbClr val="01070A"/>
                </a:solidFill>
                <a:latin typeface="A Day Without Sun Text Bold"/>
              </a:rPr>
              <a:t> “Ш” и </a:t>
            </a:r>
            <a:r>
              <a:rPr lang="en-US" sz="4400" dirty="0" err="1">
                <a:solidFill>
                  <a:srgbClr val="01070A"/>
                </a:solidFill>
                <a:latin typeface="A Day Without Sun Text Bold"/>
              </a:rPr>
              <a:t>назовите</a:t>
            </a:r>
            <a:r>
              <a:rPr lang="en-US" sz="44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4400" dirty="0" err="1">
                <a:solidFill>
                  <a:srgbClr val="01070A"/>
                </a:solidFill>
                <a:latin typeface="A Day Without Sun Text Bold"/>
              </a:rPr>
              <a:t>новое</a:t>
            </a:r>
            <a:r>
              <a:rPr lang="en-US" sz="44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4400" dirty="0" err="1">
                <a:solidFill>
                  <a:srgbClr val="01070A"/>
                </a:solidFill>
                <a:latin typeface="A Day Without Sun Text Bold"/>
              </a:rPr>
              <a:t>слово</a:t>
            </a:r>
            <a:r>
              <a:rPr lang="en-US" sz="4400" dirty="0">
                <a:solidFill>
                  <a:srgbClr val="01070A"/>
                </a:solidFill>
                <a:latin typeface="A Day Without Sun Text Bold"/>
              </a:rPr>
              <a:t>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8012185" y="3358524"/>
            <a:ext cx="2840540" cy="5155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87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ЖАЛЬ-</a:t>
            </a:r>
          </a:p>
          <a:p>
            <a:pPr>
              <a:lnSpc>
                <a:spcPts val="6687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ДАР-</a:t>
            </a:r>
          </a:p>
          <a:p>
            <a:pPr>
              <a:lnSpc>
                <a:spcPts val="6687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МАХ-</a:t>
            </a:r>
          </a:p>
          <a:p>
            <a:pPr>
              <a:lnSpc>
                <a:spcPts val="6687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БЫК-</a:t>
            </a:r>
          </a:p>
          <a:p>
            <a:pPr>
              <a:lnSpc>
                <a:spcPts val="6687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МЫЛО-</a:t>
            </a:r>
          </a:p>
          <a:p>
            <a:pPr>
              <a:lnSpc>
                <a:spcPts val="6687"/>
              </a:lnSpc>
            </a:pPr>
            <a:endParaRPr lang="en-US" sz="5104" dirty="0">
              <a:solidFill>
                <a:srgbClr val="000000"/>
              </a:solidFill>
              <a:latin typeface="A Day Without Sun Text 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287857" y="3348999"/>
            <a:ext cx="2438577" cy="46807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30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                        </a:t>
            </a:r>
          </a:p>
          <a:p>
            <a:pPr>
              <a:lnSpc>
                <a:spcPts val="730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НАКАЛ-                                  </a:t>
            </a:r>
          </a:p>
          <a:p>
            <a:pPr>
              <a:lnSpc>
                <a:spcPts val="730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ФЛАНГ-                               </a:t>
            </a:r>
          </a:p>
          <a:p>
            <a:pPr>
              <a:lnSpc>
                <a:spcPts val="730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ГАРИК-                                  </a:t>
            </a:r>
          </a:p>
          <a:p>
            <a:pPr>
              <a:lnSpc>
                <a:spcPts val="7300"/>
              </a:lnSpc>
            </a:pPr>
            <a:endParaRPr lang="en-US" sz="5573" dirty="0">
              <a:solidFill>
                <a:srgbClr val="000000"/>
              </a:solidFill>
              <a:latin typeface="A Day Without Sun Text Bol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1617072" y="-1703265"/>
            <a:ext cx="10571976" cy="10238577"/>
          </a:xfrm>
          <a:custGeom>
            <a:avLst/>
            <a:gdLst/>
            <a:ahLst/>
            <a:cxnLst/>
            <a:rect l="l" t="t" r="r" b="b"/>
            <a:pathLst>
              <a:path w="10571976" h="10238577">
                <a:moveTo>
                  <a:pt x="0" y="0"/>
                </a:moveTo>
                <a:lnTo>
                  <a:pt x="10571976" y="0"/>
                </a:lnTo>
                <a:lnTo>
                  <a:pt x="10571976" y="10238577"/>
                </a:lnTo>
                <a:lnTo>
                  <a:pt x="0" y="1023857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2596953" y="1288903"/>
            <a:ext cx="14162591" cy="7709194"/>
            <a:chOff x="0" y="0"/>
            <a:chExt cx="3730065" cy="203040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730065" cy="2030405"/>
            </a:xfrm>
            <a:custGeom>
              <a:avLst/>
              <a:gdLst/>
              <a:ahLst/>
              <a:cxnLst/>
              <a:rect l="l" t="t" r="r" b="b"/>
              <a:pathLst>
                <a:path w="3730065" h="2030405">
                  <a:moveTo>
                    <a:pt x="0" y="0"/>
                  </a:moveTo>
                  <a:lnTo>
                    <a:pt x="3730065" y="0"/>
                  </a:lnTo>
                  <a:lnTo>
                    <a:pt x="3730065" y="2030405"/>
                  </a:lnTo>
                  <a:lnTo>
                    <a:pt x="0" y="2030405"/>
                  </a:lnTo>
                  <a:close/>
                </a:path>
              </a:pathLst>
            </a:custGeom>
            <a:solidFill>
              <a:srgbClr val="000000">
                <a:alpha val="31765"/>
              </a:srgbClr>
            </a:solidFill>
            <a:ln w="38100" cap="sq">
              <a:solidFill>
                <a:srgbClr val="000000">
                  <a:alpha val="31765"/>
                </a:srgbClr>
              </a:solidFill>
              <a:prstDash val="solid"/>
              <a:miter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730065" cy="207803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659918" y="1028700"/>
            <a:ext cx="14589972" cy="8090467"/>
            <a:chOff x="0" y="0"/>
            <a:chExt cx="3842626" cy="213082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842626" cy="2130823"/>
            </a:xfrm>
            <a:custGeom>
              <a:avLst/>
              <a:gdLst/>
              <a:ahLst/>
              <a:cxnLst/>
              <a:rect l="l" t="t" r="r" b="b"/>
              <a:pathLst>
                <a:path w="3842626" h="2130823">
                  <a:moveTo>
                    <a:pt x="5837" y="0"/>
                  </a:moveTo>
                  <a:lnTo>
                    <a:pt x="3836789" y="0"/>
                  </a:lnTo>
                  <a:cubicBezTo>
                    <a:pt x="3840013" y="0"/>
                    <a:pt x="3842626" y="2613"/>
                    <a:pt x="3842626" y="5837"/>
                  </a:cubicBezTo>
                  <a:lnTo>
                    <a:pt x="3842626" y="2124986"/>
                  </a:lnTo>
                  <a:cubicBezTo>
                    <a:pt x="3842626" y="2128209"/>
                    <a:pt x="3840013" y="2130823"/>
                    <a:pt x="3836789" y="2130823"/>
                  </a:cubicBezTo>
                  <a:lnTo>
                    <a:pt x="5837" y="2130823"/>
                  </a:lnTo>
                  <a:cubicBezTo>
                    <a:pt x="2613" y="2130823"/>
                    <a:pt x="0" y="2128209"/>
                    <a:pt x="0" y="2124986"/>
                  </a:cubicBezTo>
                  <a:lnTo>
                    <a:pt x="0" y="5837"/>
                  </a:lnTo>
                  <a:cubicBezTo>
                    <a:pt x="0" y="2613"/>
                    <a:pt x="2613" y="0"/>
                    <a:pt x="5837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3842626" cy="2178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7310334" y="555281"/>
            <a:ext cx="3667332" cy="946839"/>
          </a:xfrm>
          <a:custGeom>
            <a:avLst/>
            <a:gdLst/>
            <a:ahLst/>
            <a:cxnLst/>
            <a:rect l="l" t="t" r="r" b="b"/>
            <a:pathLst>
              <a:path w="3667332" h="946839">
                <a:moveTo>
                  <a:pt x="0" y="0"/>
                </a:moveTo>
                <a:lnTo>
                  <a:pt x="3667332" y="0"/>
                </a:lnTo>
                <a:lnTo>
                  <a:pt x="3667332" y="946838"/>
                </a:lnTo>
                <a:lnTo>
                  <a:pt x="0" y="9468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2118572" y="1230518"/>
            <a:ext cx="14050856" cy="1737197"/>
          </a:xfrm>
          <a:custGeom>
            <a:avLst/>
            <a:gdLst/>
            <a:ahLst/>
            <a:cxnLst/>
            <a:rect l="l" t="t" r="r" b="b"/>
            <a:pathLst>
              <a:path w="14050856" h="1737197">
                <a:moveTo>
                  <a:pt x="0" y="0"/>
                </a:moveTo>
                <a:lnTo>
                  <a:pt x="14050856" y="0"/>
                </a:lnTo>
                <a:lnTo>
                  <a:pt x="14050856" y="1737197"/>
                </a:lnTo>
                <a:lnTo>
                  <a:pt x="0" y="17371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 rot="6117340">
            <a:off x="610369" y="2347962"/>
            <a:ext cx="773746" cy="2518107"/>
          </a:xfrm>
          <a:custGeom>
            <a:avLst/>
            <a:gdLst/>
            <a:ahLst/>
            <a:cxnLst/>
            <a:rect l="l" t="t" r="r" b="b"/>
            <a:pathLst>
              <a:path w="773746" h="2518107">
                <a:moveTo>
                  <a:pt x="0" y="0"/>
                </a:moveTo>
                <a:lnTo>
                  <a:pt x="773746" y="0"/>
                </a:lnTo>
                <a:lnTo>
                  <a:pt x="773746" y="2518106"/>
                </a:lnTo>
                <a:lnTo>
                  <a:pt x="0" y="251810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0977666" y="6401166"/>
            <a:ext cx="7315200" cy="4030010"/>
          </a:xfrm>
          <a:custGeom>
            <a:avLst/>
            <a:gdLst/>
            <a:ahLst/>
            <a:cxnLst/>
            <a:rect l="l" t="t" r="r" b="b"/>
            <a:pathLst>
              <a:path w="7315200" h="4030010">
                <a:moveTo>
                  <a:pt x="0" y="0"/>
                </a:moveTo>
                <a:lnTo>
                  <a:pt x="7315200" y="0"/>
                </a:lnTo>
                <a:lnTo>
                  <a:pt x="7315200" y="4030010"/>
                </a:lnTo>
                <a:lnTo>
                  <a:pt x="0" y="403001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2843963" y="3210190"/>
            <a:ext cx="2544905" cy="6463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83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АРБУ</a:t>
            </a:r>
            <a:r>
              <a:rPr lang="ru-RU" sz="4000" dirty="0">
                <a:solidFill>
                  <a:srgbClr val="000000"/>
                </a:solidFill>
                <a:latin typeface="A Day Without Sun Text Bold"/>
              </a:rPr>
              <a:t>……М</a:t>
            </a: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ОРО…</a:t>
            </a:r>
          </a:p>
          <a:p>
            <a:pPr>
              <a:lnSpc>
                <a:spcPts val="7183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МОР…</a:t>
            </a:r>
          </a:p>
          <a:p>
            <a:pPr>
              <a:lnSpc>
                <a:spcPts val="7183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СТРИ…</a:t>
            </a:r>
          </a:p>
          <a:p>
            <a:pPr>
              <a:lnSpc>
                <a:spcPts val="7183"/>
              </a:lnSpc>
            </a:pPr>
            <a:r>
              <a:rPr lang="en-US" sz="5483" dirty="0">
                <a:solidFill>
                  <a:srgbClr val="000000"/>
                </a:solidFill>
                <a:latin typeface="A Day Without Sun Text Bold"/>
              </a:rPr>
              <a:t>                               </a:t>
            </a:r>
          </a:p>
          <a:p>
            <a:pPr>
              <a:lnSpc>
                <a:spcPts val="7183"/>
              </a:lnSpc>
            </a:pPr>
            <a:r>
              <a:rPr lang="en-US" sz="5483" dirty="0">
                <a:solidFill>
                  <a:srgbClr val="000000"/>
                </a:solidFill>
                <a:latin typeface="A Day Without Sun Text Bold"/>
              </a:rPr>
              <a:t>                                </a:t>
            </a:r>
          </a:p>
          <a:p>
            <a:pPr>
              <a:lnSpc>
                <a:spcPts val="7183"/>
              </a:lnSpc>
            </a:pPr>
            <a:endParaRPr lang="en-US" sz="5483" dirty="0">
              <a:solidFill>
                <a:srgbClr val="000000"/>
              </a:solidFill>
              <a:latin typeface="A Day Without Sun Text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596953" y="1247150"/>
            <a:ext cx="12871647" cy="30008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803"/>
              </a:lnSpc>
            </a:pPr>
            <a:r>
              <a:rPr lang="en-US" sz="5400" dirty="0" err="1">
                <a:solidFill>
                  <a:srgbClr val="01070A"/>
                </a:solidFill>
                <a:latin typeface="A Day Without Sun Text Bold"/>
              </a:rPr>
              <a:t>Добавь</a:t>
            </a:r>
            <a:r>
              <a:rPr lang="en-US" sz="54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5400" dirty="0" err="1">
                <a:solidFill>
                  <a:srgbClr val="01070A"/>
                </a:solidFill>
                <a:latin typeface="A Day Without Sun Text Bold"/>
              </a:rPr>
              <a:t>слог</a:t>
            </a:r>
            <a:r>
              <a:rPr lang="en-US" sz="5400" dirty="0">
                <a:solidFill>
                  <a:srgbClr val="01070A"/>
                </a:solidFill>
                <a:latin typeface="A Day Without Sun Text Bold"/>
              </a:rPr>
              <a:t> “ЗЫ” </a:t>
            </a:r>
            <a:r>
              <a:rPr lang="en-US" sz="5400" dirty="0" err="1">
                <a:solidFill>
                  <a:srgbClr val="01070A"/>
                </a:solidFill>
                <a:latin typeface="A Day Without Sun Text Bold"/>
              </a:rPr>
              <a:t>или</a:t>
            </a:r>
            <a:r>
              <a:rPr lang="en-US" sz="5400" dirty="0">
                <a:solidFill>
                  <a:srgbClr val="01070A"/>
                </a:solidFill>
                <a:latin typeface="A Day Without Sun Text Bold"/>
              </a:rPr>
              <a:t> “ЖИ”, </a:t>
            </a:r>
            <a:r>
              <a:rPr lang="en-US" sz="5400" dirty="0" err="1">
                <a:solidFill>
                  <a:srgbClr val="01070A"/>
                </a:solidFill>
                <a:latin typeface="A Day Without Sun Text Bold"/>
              </a:rPr>
              <a:t>чтобы</a:t>
            </a:r>
            <a:r>
              <a:rPr lang="en-US" sz="54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5400" dirty="0" err="1">
                <a:solidFill>
                  <a:srgbClr val="01070A"/>
                </a:solidFill>
                <a:latin typeface="A Day Without Sun Text Bold"/>
              </a:rPr>
              <a:t>слово</a:t>
            </a:r>
            <a:r>
              <a:rPr lang="en-US" sz="54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5400" dirty="0" err="1">
                <a:solidFill>
                  <a:srgbClr val="01070A"/>
                </a:solidFill>
                <a:latin typeface="A Day Without Sun Text Bold"/>
              </a:rPr>
              <a:t>звучало</a:t>
            </a:r>
            <a:r>
              <a:rPr lang="en-US" sz="54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5400" dirty="0" err="1">
                <a:solidFill>
                  <a:srgbClr val="01070A"/>
                </a:solidFill>
                <a:latin typeface="A Day Without Sun Text Bold"/>
              </a:rPr>
              <a:t>правильно</a:t>
            </a:r>
            <a:r>
              <a:rPr lang="en-US" sz="5400" dirty="0">
                <a:solidFill>
                  <a:srgbClr val="01070A"/>
                </a:solidFill>
                <a:latin typeface="A Day Without Sun Text Bold"/>
              </a:rPr>
              <a:t>.</a:t>
            </a:r>
          </a:p>
          <a:p>
            <a:pPr algn="l">
              <a:lnSpc>
                <a:spcPts val="7803"/>
              </a:lnSpc>
            </a:pPr>
            <a:endParaRPr lang="en-US" sz="4400" dirty="0">
              <a:solidFill>
                <a:srgbClr val="01070A"/>
              </a:solidFill>
              <a:latin typeface="A Day Without Sun Text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977666" y="3210190"/>
            <a:ext cx="2840540" cy="34368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87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ВОДОЛА…</a:t>
            </a:r>
          </a:p>
          <a:p>
            <a:pPr>
              <a:lnSpc>
                <a:spcPts val="6687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ЭТА…</a:t>
            </a:r>
          </a:p>
          <a:p>
            <a:pPr>
              <a:lnSpc>
                <a:spcPts val="6687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РАЗРЕ…</a:t>
            </a:r>
          </a:p>
          <a:p>
            <a:pPr>
              <a:lnSpc>
                <a:spcPts val="6687"/>
              </a:lnSpc>
            </a:pPr>
            <a:endParaRPr lang="en-US" sz="5104" dirty="0">
              <a:solidFill>
                <a:srgbClr val="000000"/>
              </a:solidFill>
              <a:latin typeface="A Day Without Sun Text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797174" y="3200665"/>
            <a:ext cx="2438577" cy="56169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30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СЕРВИ…</a:t>
            </a:r>
          </a:p>
          <a:p>
            <a:pPr>
              <a:lnSpc>
                <a:spcPts val="730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ЭКИПА…</a:t>
            </a:r>
          </a:p>
          <a:p>
            <a:pPr>
              <a:lnSpc>
                <a:spcPts val="730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КАПРИ…</a:t>
            </a:r>
          </a:p>
          <a:p>
            <a:pPr>
              <a:lnSpc>
                <a:spcPts val="730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ГАРА…</a:t>
            </a:r>
          </a:p>
          <a:p>
            <a:pPr>
              <a:lnSpc>
                <a:spcPts val="7300"/>
              </a:lnSpc>
            </a:pPr>
            <a:r>
              <a:rPr lang="en-US" sz="5573" dirty="0">
                <a:solidFill>
                  <a:srgbClr val="000000"/>
                </a:solidFill>
                <a:latin typeface="A Day Without Sun Text Bold"/>
              </a:rPr>
              <a:t>                                  </a:t>
            </a:r>
          </a:p>
          <a:p>
            <a:pPr>
              <a:lnSpc>
                <a:spcPts val="7300"/>
              </a:lnSpc>
            </a:pPr>
            <a:endParaRPr lang="en-US" sz="5573" dirty="0">
              <a:solidFill>
                <a:srgbClr val="000000"/>
              </a:solidFill>
              <a:latin typeface="A Day Without Sun Text Bo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596953" y="1288903"/>
            <a:ext cx="14162591" cy="7709194"/>
            <a:chOff x="0" y="0"/>
            <a:chExt cx="3730065" cy="203040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730065" cy="2030405"/>
            </a:xfrm>
            <a:custGeom>
              <a:avLst/>
              <a:gdLst/>
              <a:ahLst/>
              <a:cxnLst/>
              <a:rect l="l" t="t" r="r" b="b"/>
              <a:pathLst>
                <a:path w="3730065" h="2030405">
                  <a:moveTo>
                    <a:pt x="0" y="0"/>
                  </a:moveTo>
                  <a:lnTo>
                    <a:pt x="3730065" y="0"/>
                  </a:lnTo>
                  <a:lnTo>
                    <a:pt x="3730065" y="2030405"/>
                  </a:lnTo>
                  <a:lnTo>
                    <a:pt x="0" y="2030405"/>
                  </a:lnTo>
                  <a:close/>
                </a:path>
              </a:pathLst>
            </a:custGeom>
            <a:solidFill>
              <a:srgbClr val="000000">
                <a:alpha val="31765"/>
              </a:srgbClr>
            </a:solidFill>
            <a:ln w="38100" cap="sq">
              <a:solidFill>
                <a:srgbClr val="000000">
                  <a:alpha val="31765"/>
                </a:srgbClr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730065" cy="207803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659918" y="1028700"/>
            <a:ext cx="14589972" cy="8090467"/>
            <a:chOff x="0" y="0"/>
            <a:chExt cx="3842626" cy="213082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842626" cy="2130823"/>
            </a:xfrm>
            <a:custGeom>
              <a:avLst/>
              <a:gdLst/>
              <a:ahLst/>
              <a:cxnLst/>
              <a:rect l="l" t="t" r="r" b="b"/>
              <a:pathLst>
                <a:path w="3842626" h="2130823">
                  <a:moveTo>
                    <a:pt x="5837" y="0"/>
                  </a:moveTo>
                  <a:lnTo>
                    <a:pt x="3836789" y="0"/>
                  </a:lnTo>
                  <a:cubicBezTo>
                    <a:pt x="3840013" y="0"/>
                    <a:pt x="3842626" y="2613"/>
                    <a:pt x="3842626" y="5837"/>
                  </a:cubicBezTo>
                  <a:lnTo>
                    <a:pt x="3842626" y="2124986"/>
                  </a:lnTo>
                  <a:cubicBezTo>
                    <a:pt x="3842626" y="2128209"/>
                    <a:pt x="3840013" y="2130823"/>
                    <a:pt x="3836789" y="2130823"/>
                  </a:cubicBezTo>
                  <a:lnTo>
                    <a:pt x="5837" y="2130823"/>
                  </a:lnTo>
                  <a:cubicBezTo>
                    <a:pt x="2613" y="2130823"/>
                    <a:pt x="0" y="2128209"/>
                    <a:pt x="0" y="2124986"/>
                  </a:cubicBezTo>
                  <a:lnTo>
                    <a:pt x="0" y="5837"/>
                  </a:lnTo>
                  <a:cubicBezTo>
                    <a:pt x="0" y="2613"/>
                    <a:pt x="2613" y="0"/>
                    <a:pt x="5837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3842626" cy="2178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7310334" y="555281"/>
            <a:ext cx="3667332" cy="946839"/>
          </a:xfrm>
          <a:custGeom>
            <a:avLst/>
            <a:gdLst/>
            <a:ahLst/>
            <a:cxnLst/>
            <a:rect l="l" t="t" r="r" b="b"/>
            <a:pathLst>
              <a:path w="3667332" h="946839">
                <a:moveTo>
                  <a:pt x="0" y="0"/>
                </a:moveTo>
                <a:lnTo>
                  <a:pt x="3667332" y="0"/>
                </a:lnTo>
                <a:lnTo>
                  <a:pt x="3667332" y="946838"/>
                </a:lnTo>
                <a:lnTo>
                  <a:pt x="0" y="9468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2118572" y="1230518"/>
            <a:ext cx="14050856" cy="1737197"/>
          </a:xfrm>
          <a:custGeom>
            <a:avLst/>
            <a:gdLst/>
            <a:ahLst/>
            <a:cxnLst/>
            <a:rect l="l" t="t" r="r" b="b"/>
            <a:pathLst>
              <a:path w="14050856" h="1737197">
                <a:moveTo>
                  <a:pt x="0" y="0"/>
                </a:moveTo>
                <a:lnTo>
                  <a:pt x="14050856" y="0"/>
                </a:lnTo>
                <a:lnTo>
                  <a:pt x="14050856" y="1737197"/>
                </a:lnTo>
                <a:lnTo>
                  <a:pt x="0" y="173719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6117340">
            <a:off x="610369" y="2347962"/>
            <a:ext cx="773746" cy="2518107"/>
          </a:xfrm>
          <a:custGeom>
            <a:avLst/>
            <a:gdLst/>
            <a:ahLst/>
            <a:cxnLst/>
            <a:rect l="l" t="t" r="r" b="b"/>
            <a:pathLst>
              <a:path w="773746" h="2518107">
                <a:moveTo>
                  <a:pt x="0" y="0"/>
                </a:moveTo>
                <a:lnTo>
                  <a:pt x="773746" y="0"/>
                </a:lnTo>
                <a:lnTo>
                  <a:pt x="773746" y="2518106"/>
                </a:lnTo>
                <a:lnTo>
                  <a:pt x="0" y="2518106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-97259" y="5889950"/>
            <a:ext cx="2406386" cy="4397050"/>
          </a:xfrm>
          <a:custGeom>
            <a:avLst/>
            <a:gdLst/>
            <a:ahLst/>
            <a:cxnLst/>
            <a:rect l="l" t="t" r="r" b="b"/>
            <a:pathLst>
              <a:path w="2406386" h="4397050">
                <a:moveTo>
                  <a:pt x="0" y="0"/>
                </a:moveTo>
                <a:lnTo>
                  <a:pt x="2406386" y="0"/>
                </a:lnTo>
                <a:lnTo>
                  <a:pt x="2406386" y="4397050"/>
                </a:lnTo>
                <a:lnTo>
                  <a:pt x="0" y="439705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11828146" y="5344187"/>
            <a:ext cx="6459854" cy="4893829"/>
          </a:xfrm>
          <a:custGeom>
            <a:avLst/>
            <a:gdLst/>
            <a:ahLst/>
            <a:cxnLst/>
            <a:rect l="l" t="t" r="r" b="b"/>
            <a:pathLst>
              <a:path w="6459854" h="4893829">
                <a:moveTo>
                  <a:pt x="0" y="0"/>
                </a:moveTo>
                <a:lnTo>
                  <a:pt x="6459854" y="0"/>
                </a:lnTo>
                <a:lnTo>
                  <a:pt x="6459854" y="4893829"/>
                </a:lnTo>
                <a:lnTo>
                  <a:pt x="0" y="4893829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4" name="TextBox 14"/>
          <p:cNvSpPr txBox="1"/>
          <p:nvPr/>
        </p:nvSpPr>
        <p:spPr>
          <a:xfrm>
            <a:off x="2514600" y="3210190"/>
            <a:ext cx="3562395" cy="67710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55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ПИ…АМА</a:t>
            </a:r>
          </a:p>
          <a:p>
            <a:pPr>
              <a:lnSpc>
                <a:spcPts val="655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ПО..АРНИК</a:t>
            </a:r>
          </a:p>
          <a:p>
            <a:pPr>
              <a:lnSpc>
                <a:spcPts val="655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ГЛА..ОК</a:t>
            </a:r>
          </a:p>
          <a:p>
            <a:pPr>
              <a:lnSpc>
                <a:spcPts val="655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КРЫ…ОВНИК</a:t>
            </a:r>
          </a:p>
          <a:p>
            <a:pPr>
              <a:lnSpc>
                <a:spcPts val="6550"/>
              </a:lnSpc>
            </a:pPr>
            <a:endParaRPr lang="en-US" sz="5000" dirty="0">
              <a:solidFill>
                <a:srgbClr val="000000"/>
              </a:solidFill>
              <a:latin typeface="A Day Without Sun Text Bold"/>
            </a:endParaRPr>
          </a:p>
          <a:p>
            <a:pPr>
              <a:lnSpc>
                <a:spcPts val="6550"/>
              </a:lnSpc>
            </a:pPr>
            <a:r>
              <a:rPr lang="en-US" sz="5000" dirty="0">
                <a:solidFill>
                  <a:srgbClr val="000000"/>
                </a:solidFill>
                <a:latin typeface="A Day Without Sun Text Bold"/>
              </a:rPr>
              <a:t>                               </a:t>
            </a:r>
          </a:p>
          <a:p>
            <a:pPr>
              <a:lnSpc>
                <a:spcPts val="6550"/>
              </a:lnSpc>
            </a:pPr>
            <a:r>
              <a:rPr lang="en-US" sz="5000" dirty="0">
                <a:solidFill>
                  <a:srgbClr val="000000"/>
                </a:solidFill>
                <a:latin typeface="A Day Without Sun Text Bold"/>
              </a:rPr>
              <a:t>                                </a:t>
            </a:r>
          </a:p>
          <a:p>
            <a:pPr>
              <a:lnSpc>
                <a:spcPts val="6550"/>
              </a:lnSpc>
            </a:pPr>
            <a:endParaRPr lang="en-US" sz="5000" dirty="0">
              <a:solidFill>
                <a:srgbClr val="000000"/>
              </a:solidFill>
              <a:latin typeface="A Day Without Sun Text 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2596953" y="1247149"/>
            <a:ext cx="13277596" cy="3929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803"/>
              </a:lnSpc>
            </a:pPr>
            <a:r>
              <a:rPr lang="en-US" sz="5574" dirty="0" err="1">
                <a:solidFill>
                  <a:srgbClr val="01070A"/>
                </a:solidFill>
                <a:latin typeface="A Day Without Sun Text Bold"/>
              </a:rPr>
              <a:t>Назовите</a:t>
            </a:r>
            <a:r>
              <a:rPr lang="en-US" sz="5574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5574" dirty="0" err="1">
                <a:solidFill>
                  <a:srgbClr val="01070A"/>
                </a:solidFill>
                <a:latin typeface="A Day Without Sun Text Bold"/>
              </a:rPr>
              <a:t>пропавший</a:t>
            </a:r>
            <a:r>
              <a:rPr lang="en-US" sz="5574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5574" dirty="0" err="1">
                <a:solidFill>
                  <a:srgbClr val="01070A"/>
                </a:solidFill>
                <a:latin typeface="A Day Without Sun Text Bold"/>
              </a:rPr>
              <a:t>звук</a:t>
            </a:r>
            <a:r>
              <a:rPr lang="en-US" sz="5574" dirty="0">
                <a:solidFill>
                  <a:srgbClr val="01070A"/>
                </a:solidFill>
                <a:latin typeface="A Day Without Sun Text Bold"/>
              </a:rPr>
              <a:t> “З” </a:t>
            </a:r>
            <a:r>
              <a:rPr lang="en-US" sz="5574" dirty="0" err="1">
                <a:solidFill>
                  <a:srgbClr val="01070A"/>
                </a:solidFill>
                <a:latin typeface="A Day Without Sun Text Bold"/>
              </a:rPr>
              <a:t>или</a:t>
            </a:r>
            <a:r>
              <a:rPr lang="en-US" sz="5574" dirty="0">
                <a:solidFill>
                  <a:srgbClr val="01070A"/>
                </a:solidFill>
                <a:latin typeface="A Day Without Sun Text Bold"/>
              </a:rPr>
              <a:t> “Ж” . </a:t>
            </a:r>
            <a:r>
              <a:rPr lang="en-US" sz="5574" dirty="0" err="1">
                <a:solidFill>
                  <a:srgbClr val="01070A"/>
                </a:solidFill>
                <a:latin typeface="A Day Without Sun Text Bold"/>
              </a:rPr>
              <a:t>Произнесите</a:t>
            </a:r>
            <a:r>
              <a:rPr lang="en-US" sz="5574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5574" dirty="0" err="1">
                <a:solidFill>
                  <a:srgbClr val="01070A"/>
                </a:solidFill>
                <a:latin typeface="A Day Without Sun Text Bold"/>
              </a:rPr>
              <a:t>слово</a:t>
            </a:r>
            <a:r>
              <a:rPr lang="en-US" sz="5574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5574" dirty="0" err="1">
                <a:solidFill>
                  <a:srgbClr val="01070A"/>
                </a:solidFill>
                <a:latin typeface="A Day Without Sun Text Bold"/>
              </a:rPr>
              <a:t>полностью</a:t>
            </a:r>
            <a:r>
              <a:rPr lang="en-US" sz="5574" dirty="0">
                <a:solidFill>
                  <a:srgbClr val="01070A"/>
                </a:solidFill>
                <a:latin typeface="A Day Without Sun Text Bold"/>
              </a:rPr>
              <a:t>.</a:t>
            </a:r>
          </a:p>
          <a:p>
            <a:pPr>
              <a:lnSpc>
                <a:spcPts val="7803"/>
              </a:lnSpc>
            </a:pPr>
            <a:endParaRPr lang="en-US" sz="5574" dirty="0">
              <a:solidFill>
                <a:srgbClr val="01070A"/>
              </a:solidFill>
              <a:latin typeface="A Day Without Sun Text Bold"/>
            </a:endParaRPr>
          </a:p>
          <a:p>
            <a:pPr algn="l">
              <a:lnSpc>
                <a:spcPts val="7803"/>
              </a:lnSpc>
            </a:pPr>
            <a:endParaRPr lang="en-US" sz="5574" dirty="0">
              <a:solidFill>
                <a:srgbClr val="01070A"/>
              </a:solidFill>
              <a:latin typeface="A Day Without Sun Text Bold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985352" y="3210190"/>
            <a:ext cx="4139957" cy="59486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87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ГА…ОН</a:t>
            </a:r>
          </a:p>
          <a:p>
            <a:pPr>
              <a:lnSpc>
                <a:spcPts val="6687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ПИРО…ОК</a:t>
            </a:r>
          </a:p>
          <a:p>
            <a:pPr>
              <a:lnSpc>
                <a:spcPts val="6687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ТВОРО…ОК</a:t>
            </a:r>
          </a:p>
          <a:p>
            <a:pPr>
              <a:lnSpc>
                <a:spcPts val="6687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ВОК…АЛ</a:t>
            </a:r>
          </a:p>
          <a:p>
            <a:pPr>
              <a:lnSpc>
                <a:spcPts val="6687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ЛУ….АЙКА</a:t>
            </a:r>
          </a:p>
          <a:p>
            <a:pPr>
              <a:lnSpc>
                <a:spcPts val="6687"/>
              </a:lnSpc>
            </a:pPr>
            <a:endParaRPr lang="en-US" sz="5104" dirty="0">
              <a:solidFill>
                <a:srgbClr val="000000"/>
              </a:solidFill>
              <a:latin typeface="A Day Without Sun Text Bold"/>
            </a:endParaRPr>
          </a:p>
          <a:p>
            <a:pPr>
              <a:lnSpc>
                <a:spcPts val="6687"/>
              </a:lnSpc>
            </a:pPr>
            <a:endParaRPr lang="en-US" sz="5104" dirty="0">
              <a:solidFill>
                <a:srgbClr val="000000"/>
              </a:solidFill>
              <a:latin typeface="A Day Without Sun Text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797174" y="3210190"/>
            <a:ext cx="2881075" cy="5924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55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ФА…ЗАН</a:t>
            </a:r>
          </a:p>
          <a:p>
            <a:pPr>
              <a:lnSpc>
                <a:spcPts val="655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КО…УРА</a:t>
            </a:r>
          </a:p>
          <a:p>
            <a:pPr>
              <a:lnSpc>
                <a:spcPts val="655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КО..ЫРЁК</a:t>
            </a:r>
          </a:p>
          <a:p>
            <a:pPr>
              <a:lnSpc>
                <a:spcPts val="6550"/>
              </a:lnSpc>
            </a:pPr>
            <a:r>
              <a:rPr lang="en-US" sz="4000" dirty="0">
                <a:solidFill>
                  <a:srgbClr val="000000"/>
                </a:solidFill>
                <a:latin typeface="A Day Without Sun Text Bold"/>
              </a:rPr>
              <a:t>БА…АР</a:t>
            </a:r>
          </a:p>
          <a:p>
            <a:pPr>
              <a:lnSpc>
                <a:spcPts val="6550"/>
              </a:lnSpc>
            </a:pPr>
            <a:endParaRPr lang="en-US" sz="5000" dirty="0">
              <a:solidFill>
                <a:srgbClr val="000000"/>
              </a:solidFill>
              <a:latin typeface="A Day Without Sun Text Bold"/>
            </a:endParaRPr>
          </a:p>
          <a:p>
            <a:pPr>
              <a:lnSpc>
                <a:spcPts val="6550"/>
              </a:lnSpc>
            </a:pPr>
            <a:r>
              <a:rPr lang="en-US" sz="5000" dirty="0">
                <a:solidFill>
                  <a:srgbClr val="000000"/>
                </a:solidFill>
                <a:latin typeface="A Day Without Sun Text Bold"/>
              </a:rPr>
              <a:t>                                  </a:t>
            </a:r>
          </a:p>
          <a:p>
            <a:pPr>
              <a:lnSpc>
                <a:spcPts val="6550"/>
              </a:lnSpc>
            </a:pPr>
            <a:endParaRPr lang="en-US" sz="5000" dirty="0">
              <a:solidFill>
                <a:srgbClr val="000000"/>
              </a:solidFill>
              <a:latin typeface="A Day Without Sun Text Bold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512525" y="-1233744"/>
            <a:ext cx="23800525" cy="12258174"/>
          </a:xfrm>
          <a:custGeom>
            <a:avLst/>
            <a:gdLst/>
            <a:ahLst/>
            <a:cxnLst/>
            <a:rect l="l" t="t" r="r" b="b"/>
            <a:pathLst>
              <a:path w="23800525" h="12258174">
                <a:moveTo>
                  <a:pt x="0" y="0"/>
                </a:moveTo>
                <a:lnTo>
                  <a:pt x="23800525" y="0"/>
                </a:lnTo>
                <a:lnTo>
                  <a:pt x="23800525" y="12258175"/>
                </a:lnTo>
                <a:lnTo>
                  <a:pt x="0" y="122581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340" r="-1201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266097" y="1445020"/>
            <a:ext cx="7522878" cy="6769182"/>
            <a:chOff x="0" y="0"/>
            <a:chExt cx="3207481" cy="288613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207481" cy="2886132"/>
            </a:xfrm>
            <a:custGeom>
              <a:avLst/>
              <a:gdLst/>
              <a:ahLst/>
              <a:cxnLst/>
              <a:rect l="l" t="t" r="r" b="b"/>
              <a:pathLst>
                <a:path w="3207481" h="2886132">
                  <a:moveTo>
                    <a:pt x="31903" y="0"/>
                  </a:moveTo>
                  <a:lnTo>
                    <a:pt x="3175578" y="0"/>
                  </a:lnTo>
                  <a:cubicBezTo>
                    <a:pt x="3193198" y="0"/>
                    <a:pt x="3207481" y="14283"/>
                    <a:pt x="3207481" y="31903"/>
                  </a:cubicBezTo>
                  <a:lnTo>
                    <a:pt x="3207481" y="2854230"/>
                  </a:lnTo>
                  <a:cubicBezTo>
                    <a:pt x="3207481" y="2871849"/>
                    <a:pt x="3193198" y="2886132"/>
                    <a:pt x="3175578" y="2886132"/>
                  </a:cubicBezTo>
                  <a:lnTo>
                    <a:pt x="31903" y="2886132"/>
                  </a:lnTo>
                  <a:cubicBezTo>
                    <a:pt x="14283" y="2886132"/>
                    <a:pt x="0" y="2871849"/>
                    <a:pt x="0" y="2854230"/>
                  </a:cubicBezTo>
                  <a:lnTo>
                    <a:pt x="0" y="31903"/>
                  </a:lnTo>
                  <a:cubicBezTo>
                    <a:pt x="0" y="14283"/>
                    <a:pt x="14283" y="0"/>
                    <a:pt x="31903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207481" cy="29337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570711" y="2955157"/>
            <a:ext cx="8410743" cy="7011327"/>
            <a:chOff x="0" y="0"/>
            <a:chExt cx="3586034" cy="298937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586034" cy="2989374"/>
            </a:xfrm>
            <a:custGeom>
              <a:avLst/>
              <a:gdLst/>
              <a:ahLst/>
              <a:cxnLst/>
              <a:rect l="l" t="t" r="r" b="b"/>
              <a:pathLst>
                <a:path w="3586034" h="2989374">
                  <a:moveTo>
                    <a:pt x="28535" y="0"/>
                  </a:moveTo>
                  <a:lnTo>
                    <a:pt x="3557500" y="0"/>
                  </a:lnTo>
                  <a:cubicBezTo>
                    <a:pt x="3565067" y="0"/>
                    <a:pt x="3572325" y="3006"/>
                    <a:pt x="3577677" y="8358"/>
                  </a:cubicBezTo>
                  <a:cubicBezTo>
                    <a:pt x="3583028" y="13709"/>
                    <a:pt x="3586034" y="20967"/>
                    <a:pt x="3586034" y="28535"/>
                  </a:cubicBezTo>
                  <a:lnTo>
                    <a:pt x="3586034" y="2960839"/>
                  </a:lnTo>
                  <a:cubicBezTo>
                    <a:pt x="3586034" y="2968407"/>
                    <a:pt x="3583028" y="2975665"/>
                    <a:pt x="3577677" y="2981016"/>
                  </a:cubicBezTo>
                  <a:cubicBezTo>
                    <a:pt x="3572325" y="2986368"/>
                    <a:pt x="3565067" y="2989374"/>
                    <a:pt x="3557500" y="2989374"/>
                  </a:cubicBezTo>
                  <a:lnTo>
                    <a:pt x="28535" y="2989374"/>
                  </a:lnTo>
                  <a:cubicBezTo>
                    <a:pt x="20967" y="2989374"/>
                    <a:pt x="13709" y="2986368"/>
                    <a:pt x="8358" y="2981016"/>
                  </a:cubicBezTo>
                  <a:cubicBezTo>
                    <a:pt x="3006" y="2975665"/>
                    <a:pt x="0" y="2968407"/>
                    <a:pt x="0" y="2960839"/>
                  </a:cubicBezTo>
                  <a:lnTo>
                    <a:pt x="0" y="28535"/>
                  </a:lnTo>
                  <a:cubicBezTo>
                    <a:pt x="0" y="20967"/>
                    <a:pt x="3006" y="13709"/>
                    <a:pt x="8358" y="8358"/>
                  </a:cubicBezTo>
                  <a:cubicBezTo>
                    <a:pt x="13709" y="3006"/>
                    <a:pt x="20967" y="0"/>
                    <a:pt x="28535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3586034" cy="30369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5027535" y="6221167"/>
            <a:ext cx="4919544" cy="4803264"/>
          </a:xfrm>
          <a:custGeom>
            <a:avLst/>
            <a:gdLst/>
            <a:ahLst/>
            <a:cxnLst/>
            <a:rect l="l" t="t" r="r" b="b"/>
            <a:pathLst>
              <a:path w="4919544" h="4803264">
                <a:moveTo>
                  <a:pt x="0" y="0"/>
                </a:moveTo>
                <a:lnTo>
                  <a:pt x="4919545" y="0"/>
                </a:lnTo>
                <a:lnTo>
                  <a:pt x="4919545" y="4803264"/>
                </a:lnTo>
                <a:lnTo>
                  <a:pt x="0" y="48032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642984" y="1702805"/>
            <a:ext cx="6769102" cy="6253611"/>
          </a:xfrm>
          <a:custGeom>
            <a:avLst/>
            <a:gdLst/>
            <a:ahLst/>
            <a:cxnLst/>
            <a:rect l="l" t="t" r="r" b="b"/>
            <a:pathLst>
              <a:path w="6769102" h="6253611">
                <a:moveTo>
                  <a:pt x="0" y="0"/>
                </a:moveTo>
                <a:lnTo>
                  <a:pt x="6769103" y="0"/>
                </a:lnTo>
                <a:lnTo>
                  <a:pt x="6769103" y="6253611"/>
                </a:lnTo>
                <a:lnTo>
                  <a:pt x="0" y="625361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23096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9901806" y="3288342"/>
            <a:ext cx="7748552" cy="6344957"/>
          </a:xfrm>
          <a:custGeom>
            <a:avLst/>
            <a:gdLst/>
            <a:ahLst/>
            <a:cxnLst/>
            <a:rect l="l" t="t" r="r" b="b"/>
            <a:pathLst>
              <a:path w="7748552" h="6344957">
                <a:moveTo>
                  <a:pt x="0" y="0"/>
                </a:moveTo>
                <a:lnTo>
                  <a:pt x="7748552" y="0"/>
                </a:lnTo>
                <a:lnTo>
                  <a:pt x="7748552" y="6344957"/>
                </a:lnTo>
                <a:lnTo>
                  <a:pt x="0" y="634495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7119" r="-2061"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6387737" y="177641"/>
            <a:ext cx="11238891" cy="24109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382"/>
              </a:lnSpc>
            </a:pP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«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Собери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рассыпавшиеся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слоги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 и 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назови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слово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»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137120" y="-5686375"/>
            <a:ext cx="20586756" cy="19763285"/>
          </a:xfrm>
          <a:custGeom>
            <a:avLst/>
            <a:gdLst/>
            <a:ahLst/>
            <a:cxnLst/>
            <a:rect l="l" t="t" r="r" b="b"/>
            <a:pathLst>
              <a:path w="20586756" h="19763285">
                <a:moveTo>
                  <a:pt x="0" y="0"/>
                </a:moveTo>
                <a:lnTo>
                  <a:pt x="20586756" y="0"/>
                </a:lnTo>
                <a:lnTo>
                  <a:pt x="20586756" y="19763286"/>
                </a:lnTo>
                <a:lnTo>
                  <a:pt x="0" y="1976328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701484" y="811173"/>
            <a:ext cx="6825964" cy="7234475"/>
            <a:chOff x="0" y="0"/>
            <a:chExt cx="2910342" cy="308451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910343" cy="3084517"/>
            </a:xfrm>
            <a:custGeom>
              <a:avLst/>
              <a:gdLst/>
              <a:ahLst/>
              <a:cxnLst/>
              <a:rect l="l" t="t" r="r" b="b"/>
              <a:pathLst>
                <a:path w="2910343" h="3084517">
                  <a:moveTo>
                    <a:pt x="35160" y="0"/>
                  </a:moveTo>
                  <a:lnTo>
                    <a:pt x="2875183" y="0"/>
                  </a:lnTo>
                  <a:cubicBezTo>
                    <a:pt x="2894601" y="0"/>
                    <a:pt x="2910343" y="15742"/>
                    <a:pt x="2910343" y="35160"/>
                  </a:cubicBezTo>
                  <a:lnTo>
                    <a:pt x="2910343" y="3049357"/>
                  </a:lnTo>
                  <a:cubicBezTo>
                    <a:pt x="2910343" y="3068775"/>
                    <a:pt x="2894601" y="3084517"/>
                    <a:pt x="2875183" y="3084517"/>
                  </a:cubicBezTo>
                  <a:lnTo>
                    <a:pt x="35160" y="3084517"/>
                  </a:lnTo>
                  <a:cubicBezTo>
                    <a:pt x="15742" y="3084517"/>
                    <a:pt x="0" y="3068775"/>
                    <a:pt x="0" y="3049357"/>
                  </a:cubicBezTo>
                  <a:lnTo>
                    <a:pt x="0" y="35160"/>
                  </a:lnTo>
                  <a:cubicBezTo>
                    <a:pt x="0" y="15742"/>
                    <a:pt x="15742" y="0"/>
                    <a:pt x="35160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2910342" cy="31321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2045004" y="1272282"/>
            <a:ext cx="6138923" cy="6312258"/>
          </a:xfrm>
          <a:custGeom>
            <a:avLst/>
            <a:gdLst/>
            <a:ahLst/>
            <a:cxnLst/>
            <a:rect l="l" t="t" r="r" b="b"/>
            <a:pathLst>
              <a:path w="6138923" h="6312258">
                <a:moveTo>
                  <a:pt x="0" y="0"/>
                </a:moveTo>
                <a:lnTo>
                  <a:pt x="6138924" y="0"/>
                </a:lnTo>
                <a:lnTo>
                  <a:pt x="6138924" y="6312258"/>
                </a:lnTo>
                <a:lnTo>
                  <a:pt x="0" y="631225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7417"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8033185" y="3478645"/>
            <a:ext cx="9058625" cy="6795775"/>
            <a:chOff x="0" y="0"/>
            <a:chExt cx="3862268" cy="289747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862268" cy="2897471"/>
            </a:xfrm>
            <a:custGeom>
              <a:avLst/>
              <a:gdLst/>
              <a:ahLst/>
              <a:cxnLst/>
              <a:rect l="l" t="t" r="r" b="b"/>
              <a:pathLst>
                <a:path w="3862268" h="2897471">
                  <a:moveTo>
                    <a:pt x="26494" y="0"/>
                  </a:moveTo>
                  <a:lnTo>
                    <a:pt x="3835774" y="0"/>
                  </a:lnTo>
                  <a:cubicBezTo>
                    <a:pt x="3842800" y="0"/>
                    <a:pt x="3849539" y="2791"/>
                    <a:pt x="3854508" y="7760"/>
                  </a:cubicBezTo>
                  <a:cubicBezTo>
                    <a:pt x="3859476" y="12729"/>
                    <a:pt x="3862268" y="19467"/>
                    <a:pt x="3862268" y="26494"/>
                  </a:cubicBezTo>
                  <a:lnTo>
                    <a:pt x="3862268" y="2870977"/>
                  </a:lnTo>
                  <a:cubicBezTo>
                    <a:pt x="3862268" y="2885609"/>
                    <a:pt x="3850406" y="2897471"/>
                    <a:pt x="3835774" y="2897471"/>
                  </a:cubicBezTo>
                  <a:lnTo>
                    <a:pt x="26494" y="2897471"/>
                  </a:lnTo>
                  <a:cubicBezTo>
                    <a:pt x="19467" y="2897471"/>
                    <a:pt x="12729" y="2894680"/>
                    <a:pt x="7760" y="2889711"/>
                  </a:cubicBezTo>
                  <a:cubicBezTo>
                    <a:pt x="2791" y="2884742"/>
                    <a:pt x="0" y="2878003"/>
                    <a:pt x="0" y="2870977"/>
                  </a:cubicBezTo>
                  <a:lnTo>
                    <a:pt x="0" y="26494"/>
                  </a:lnTo>
                  <a:cubicBezTo>
                    <a:pt x="0" y="19467"/>
                    <a:pt x="2791" y="12729"/>
                    <a:pt x="7760" y="7760"/>
                  </a:cubicBezTo>
                  <a:cubicBezTo>
                    <a:pt x="12729" y="2791"/>
                    <a:pt x="19467" y="0"/>
                    <a:pt x="26494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3862268" cy="29450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0" y="7447188"/>
            <a:ext cx="7139348" cy="3108908"/>
          </a:xfrm>
          <a:custGeom>
            <a:avLst/>
            <a:gdLst/>
            <a:ahLst/>
            <a:cxnLst/>
            <a:rect l="l" t="t" r="r" b="b"/>
            <a:pathLst>
              <a:path w="7139348" h="3108908">
                <a:moveTo>
                  <a:pt x="0" y="0"/>
                </a:moveTo>
                <a:lnTo>
                  <a:pt x="7139348" y="0"/>
                </a:lnTo>
                <a:lnTo>
                  <a:pt x="7139348" y="3108908"/>
                </a:lnTo>
                <a:lnTo>
                  <a:pt x="0" y="310890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445205" y="3748210"/>
            <a:ext cx="8234585" cy="6218274"/>
          </a:xfrm>
          <a:custGeom>
            <a:avLst/>
            <a:gdLst/>
            <a:ahLst/>
            <a:cxnLst/>
            <a:rect l="l" t="t" r="r" b="b"/>
            <a:pathLst>
              <a:path w="8234585" h="6218274">
                <a:moveTo>
                  <a:pt x="0" y="0"/>
                </a:moveTo>
                <a:lnTo>
                  <a:pt x="8234585" y="0"/>
                </a:lnTo>
                <a:lnTo>
                  <a:pt x="8234585" y="6218274"/>
                </a:lnTo>
                <a:lnTo>
                  <a:pt x="0" y="6218274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4692" b="-4692"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9220200" y="-171449"/>
            <a:ext cx="8229600" cy="2872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02"/>
              </a:lnSpc>
            </a:pPr>
            <a:r>
              <a:rPr lang="en-US" sz="5400" dirty="0">
                <a:solidFill>
                  <a:srgbClr val="1E3F48"/>
                </a:solidFill>
                <a:latin typeface="A Day Without Sun Text Bold Italics"/>
              </a:rPr>
              <a:t>«</a:t>
            </a:r>
            <a:r>
              <a:rPr lang="en-US" sz="5400" dirty="0" err="1">
                <a:solidFill>
                  <a:srgbClr val="1E3F48"/>
                </a:solidFill>
                <a:latin typeface="A Day Without Sun Text Bold Italics"/>
              </a:rPr>
              <a:t>Составь</a:t>
            </a:r>
            <a:r>
              <a:rPr lang="en-US" sz="5400" dirty="0">
                <a:solidFill>
                  <a:srgbClr val="1E3F48"/>
                </a:solidFill>
                <a:latin typeface="A Day Without Sun Text Bold Italics"/>
              </a:rPr>
              <a:t> </a:t>
            </a:r>
            <a:r>
              <a:rPr lang="en-US" sz="5400" dirty="0" err="1">
                <a:solidFill>
                  <a:srgbClr val="1E3F48"/>
                </a:solidFill>
                <a:latin typeface="A Day Without Sun Text Bold Italics"/>
              </a:rPr>
              <a:t>слово</a:t>
            </a:r>
            <a:r>
              <a:rPr lang="en-US" sz="5400" dirty="0">
                <a:solidFill>
                  <a:srgbClr val="1E3F48"/>
                </a:solidFill>
                <a:latin typeface="A Day Without Sun Text Bold Italics"/>
              </a:rPr>
              <a:t> </a:t>
            </a:r>
            <a:r>
              <a:rPr lang="en-US" sz="5400" dirty="0" err="1">
                <a:solidFill>
                  <a:srgbClr val="1E3F48"/>
                </a:solidFill>
                <a:latin typeface="A Day Without Sun Text Bold Italics"/>
              </a:rPr>
              <a:t>из</a:t>
            </a:r>
            <a:r>
              <a:rPr lang="en-US" sz="5400" dirty="0">
                <a:solidFill>
                  <a:srgbClr val="1E3F48"/>
                </a:solidFill>
                <a:latin typeface="A Day Without Sun Text Bold Italics"/>
              </a:rPr>
              <a:t> </a:t>
            </a:r>
            <a:r>
              <a:rPr lang="en-US" sz="5400" dirty="0" err="1">
                <a:solidFill>
                  <a:srgbClr val="1E3F48"/>
                </a:solidFill>
                <a:latin typeface="A Day Without Sun Text Bold Italics"/>
              </a:rPr>
              <a:t>первых</a:t>
            </a:r>
            <a:r>
              <a:rPr lang="en-US" sz="5400" dirty="0">
                <a:solidFill>
                  <a:srgbClr val="1E3F48"/>
                </a:solidFill>
                <a:latin typeface="A Day Without Sun Text Bold Italics"/>
              </a:rPr>
              <a:t> </a:t>
            </a:r>
            <a:r>
              <a:rPr lang="en-US" sz="5400" dirty="0" err="1">
                <a:solidFill>
                  <a:srgbClr val="1E3F48"/>
                </a:solidFill>
                <a:latin typeface="A Day Without Sun Text Bold Italics"/>
              </a:rPr>
              <a:t>букв</a:t>
            </a:r>
            <a:r>
              <a:rPr lang="en-US" sz="5400" dirty="0">
                <a:solidFill>
                  <a:srgbClr val="1E3F48"/>
                </a:solidFill>
                <a:latin typeface="A Day Without Sun Text Bold Italics"/>
              </a:rPr>
              <a:t>» и </a:t>
            </a:r>
            <a:r>
              <a:rPr lang="en-US" sz="5400" dirty="0" err="1">
                <a:solidFill>
                  <a:srgbClr val="1E3F48"/>
                </a:solidFill>
                <a:latin typeface="A Day Without Sun Text Bold Italics"/>
              </a:rPr>
              <a:t>прочитай</a:t>
            </a:r>
            <a:r>
              <a:rPr lang="en-US" sz="5400" dirty="0">
                <a:solidFill>
                  <a:srgbClr val="1E3F48"/>
                </a:solidFill>
                <a:latin typeface="A Day Without Sun Text Bold Italics"/>
              </a:rPr>
              <a:t>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512525" y="-1233744"/>
            <a:ext cx="23800525" cy="12258174"/>
          </a:xfrm>
          <a:custGeom>
            <a:avLst/>
            <a:gdLst/>
            <a:ahLst/>
            <a:cxnLst/>
            <a:rect l="l" t="t" r="r" b="b"/>
            <a:pathLst>
              <a:path w="23800525" h="12258174">
                <a:moveTo>
                  <a:pt x="0" y="0"/>
                </a:moveTo>
                <a:lnTo>
                  <a:pt x="23800525" y="0"/>
                </a:lnTo>
                <a:lnTo>
                  <a:pt x="23800525" y="12258175"/>
                </a:lnTo>
                <a:lnTo>
                  <a:pt x="0" y="122581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340" r="-1201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419993" y="1851724"/>
            <a:ext cx="8374311" cy="7875106"/>
            <a:chOff x="0" y="0"/>
            <a:chExt cx="3570501" cy="335765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570501" cy="3357658"/>
            </a:xfrm>
            <a:custGeom>
              <a:avLst/>
              <a:gdLst/>
              <a:ahLst/>
              <a:cxnLst/>
              <a:rect l="l" t="t" r="r" b="b"/>
              <a:pathLst>
                <a:path w="3570501" h="3357658">
                  <a:moveTo>
                    <a:pt x="28659" y="0"/>
                  </a:moveTo>
                  <a:lnTo>
                    <a:pt x="3541842" y="0"/>
                  </a:lnTo>
                  <a:cubicBezTo>
                    <a:pt x="3549443" y="0"/>
                    <a:pt x="3556733" y="3019"/>
                    <a:pt x="3562107" y="8394"/>
                  </a:cubicBezTo>
                  <a:cubicBezTo>
                    <a:pt x="3567481" y="13769"/>
                    <a:pt x="3570501" y="21058"/>
                    <a:pt x="3570501" y="28659"/>
                  </a:cubicBezTo>
                  <a:lnTo>
                    <a:pt x="3570501" y="3328999"/>
                  </a:lnTo>
                  <a:cubicBezTo>
                    <a:pt x="3570501" y="3344827"/>
                    <a:pt x="3557670" y="3357658"/>
                    <a:pt x="3541842" y="3357658"/>
                  </a:cubicBezTo>
                  <a:lnTo>
                    <a:pt x="28659" y="3357658"/>
                  </a:lnTo>
                  <a:cubicBezTo>
                    <a:pt x="12831" y="3357658"/>
                    <a:pt x="0" y="3344827"/>
                    <a:pt x="0" y="3328999"/>
                  </a:cubicBezTo>
                  <a:lnTo>
                    <a:pt x="0" y="28659"/>
                  </a:lnTo>
                  <a:cubicBezTo>
                    <a:pt x="0" y="12831"/>
                    <a:pt x="12831" y="0"/>
                    <a:pt x="28659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570501" cy="34052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344631" y="1851724"/>
            <a:ext cx="8374311" cy="7875106"/>
            <a:chOff x="0" y="0"/>
            <a:chExt cx="3570501" cy="335765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570501" cy="3357658"/>
            </a:xfrm>
            <a:custGeom>
              <a:avLst/>
              <a:gdLst/>
              <a:ahLst/>
              <a:cxnLst/>
              <a:rect l="l" t="t" r="r" b="b"/>
              <a:pathLst>
                <a:path w="3570501" h="3357658">
                  <a:moveTo>
                    <a:pt x="28659" y="0"/>
                  </a:moveTo>
                  <a:lnTo>
                    <a:pt x="3541842" y="0"/>
                  </a:lnTo>
                  <a:cubicBezTo>
                    <a:pt x="3549443" y="0"/>
                    <a:pt x="3556733" y="3019"/>
                    <a:pt x="3562107" y="8394"/>
                  </a:cubicBezTo>
                  <a:cubicBezTo>
                    <a:pt x="3567481" y="13769"/>
                    <a:pt x="3570501" y="21058"/>
                    <a:pt x="3570501" y="28659"/>
                  </a:cubicBezTo>
                  <a:lnTo>
                    <a:pt x="3570501" y="3328999"/>
                  </a:lnTo>
                  <a:cubicBezTo>
                    <a:pt x="3570501" y="3344827"/>
                    <a:pt x="3557670" y="3357658"/>
                    <a:pt x="3541842" y="3357658"/>
                  </a:cubicBezTo>
                  <a:lnTo>
                    <a:pt x="28659" y="3357658"/>
                  </a:lnTo>
                  <a:cubicBezTo>
                    <a:pt x="12831" y="3357658"/>
                    <a:pt x="0" y="3344827"/>
                    <a:pt x="0" y="3328999"/>
                  </a:cubicBezTo>
                  <a:lnTo>
                    <a:pt x="0" y="28659"/>
                  </a:lnTo>
                  <a:cubicBezTo>
                    <a:pt x="0" y="12831"/>
                    <a:pt x="12831" y="0"/>
                    <a:pt x="28659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3570501" cy="34052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856097" y="2100931"/>
            <a:ext cx="7502103" cy="7376691"/>
          </a:xfrm>
          <a:custGeom>
            <a:avLst/>
            <a:gdLst/>
            <a:ahLst/>
            <a:cxnLst/>
            <a:rect l="l" t="t" r="r" b="b"/>
            <a:pathLst>
              <a:path w="7502103" h="7376691">
                <a:moveTo>
                  <a:pt x="0" y="0"/>
                </a:moveTo>
                <a:lnTo>
                  <a:pt x="7502103" y="0"/>
                </a:lnTo>
                <a:lnTo>
                  <a:pt x="7502103" y="7376692"/>
                </a:lnTo>
                <a:lnTo>
                  <a:pt x="0" y="737669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5867" b="-5867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849979" y="2100931"/>
            <a:ext cx="7363615" cy="7376691"/>
          </a:xfrm>
          <a:custGeom>
            <a:avLst/>
            <a:gdLst/>
            <a:ahLst/>
            <a:cxnLst/>
            <a:rect l="l" t="t" r="r" b="b"/>
            <a:pathLst>
              <a:path w="7363615" h="7376691">
                <a:moveTo>
                  <a:pt x="0" y="0"/>
                </a:moveTo>
                <a:lnTo>
                  <a:pt x="7363615" y="0"/>
                </a:lnTo>
                <a:lnTo>
                  <a:pt x="7363615" y="7376692"/>
                </a:lnTo>
                <a:lnTo>
                  <a:pt x="0" y="737669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27131" r="-9553" b="-2331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5639153" y="6818328"/>
            <a:ext cx="4307926" cy="4206103"/>
          </a:xfrm>
          <a:custGeom>
            <a:avLst/>
            <a:gdLst/>
            <a:ahLst/>
            <a:cxnLst/>
            <a:rect l="l" t="t" r="r" b="b"/>
            <a:pathLst>
              <a:path w="4307926" h="4206103">
                <a:moveTo>
                  <a:pt x="0" y="0"/>
                </a:moveTo>
                <a:lnTo>
                  <a:pt x="4307927" y="0"/>
                </a:lnTo>
                <a:lnTo>
                  <a:pt x="4307927" y="4206103"/>
                </a:lnTo>
                <a:lnTo>
                  <a:pt x="0" y="420610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868255" y="435953"/>
            <a:ext cx="16952753" cy="10616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82"/>
              </a:lnSpc>
            </a:pPr>
            <a:r>
              <a:rPr lang="en-US" sz="6202">
                <a:solidFill>
                  <a:srgbClr val="01070A"/>
                </a:solidFill>
                <a:latin typeface="A Day Without Sun Text Bold Italics"/>
              </a:rPr>
              <a:t>«Помогите герою найти свой адрес»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512525" y="-1233744"/>
            <a:ext cx="23800525" cy="12258174"/>
          </a:xfrm>
          <a:custGeom>
            <a:avLst/>
            <a:gdLst/>
            <a:ahLst/>
            <a:cxnLst/>
            <a:rect l="l" t="t" r="r" b="b"/>
            <a:pathLst>
              <a:path w="23800525" h="12258174">
                <a:moveTo>
                  <a:pt x="0" y="0"/>
                </a:moveTo>
                <a:lnTo>
                  <a:pt x="23800525" y="0"/>
                </a:lnTo>
                <a:lnTo>
                  <a:pt x="23800525" y="12258175"/>
                </a:lnTo>
                <a:lnTo>
                  <a:pt x="0" y="122581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340" r="-1201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676862" y="2120231"/>
            <a:ext cx="8467138" cy="6954599"/>
            <a:chOff x="0" y="0"/>
            <a:chExt cx="3610079" cy="296518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10079" cy="2965188"/>
            </a:xfrm>
            <a:custGeom>
              <a:avLst/>
              <a:gdLst/>
              <a:ahLst/>
              <a:cxnLst/>
              <a:rect l="l" t="t" r="r" b="b"/>
              <a:pathLst>
                <a:path w="3610079" h="2965188">
                  <a:moveTo>
                    <a:pt x="28345" y="0"/>
                  </a:moveTo>
                  <a:lnTo>
                    <a:pt x="3581734" y="0"/>
                  </a:lnTo>
                  <a:cubicBezTo>
                    <a:pt x="3589252" y="0"/>
                    <a:pt x="3596461" y="2986"/>
                    <a:pt x="3601777" y="8302"/>
                  </a:cubicBezTo>
                  <a:cubicBezTo>
                    <a:pt x="3607093" y="13618"/>
                    <a:pt x="3610079" y="20827"/>
                    <a:pt x="3610079" y="28345"/>
                  </a:cubicBezTo>
                  <a:lnTo>
                    <a:pt x="3610079" y="2936843"/>
                  </a:lnTo>
                  <a:cubicBezTo>
                    <a:pt x="3610079" y="2952497"/>
                    <a:pt x="3597389" y="2965188"/>
                    <a:pt x="3581734" y="2965188"/>
                  </a:cubicBezTo>
                  <a:lnTo>
                    <a:pt x="28345" y="2965188"/>
                  </a:lnTo>
                  <a:cubicBezTo>
                    <a:pt x="12690" y="2965188"/>
                    <a:pt x="0" y="2952497"/>
                    <a:pt x="0" y="2936843"/>
                  </a:cubicBezTo>
                  <a:lnTo>
                    <a:pt x="0" y="28345"/>
                  </a:lnTo>
                  <a:cubicBezTo>
                    <a:pt x="0" y="12690"/>
                    <a:pt x="12690" y="0"/>
                    <a:pt x="28345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610079" cy="30128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773523" y="2895867"/>
            <a:ext cx="7781220" cy="6771673"/>
            <a:chOff x="0" y="0"/>
            <a:chExt cx="3317629" cy="28871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317629" cy="2887195"/>
            </a:xfrm>
            <a:custGeom>
              <a:avLst/>
              <a:gdLst/>
              <a:ahLst/>
              <a:cxnLst/>
              <a:rect l="l" t="t" r="r" b="b"/>
              <a:pathLst>
                <a:path w="3317629" h="2887195">
                  <a:moveTo>
                    <a:pt x="30843" y="0"/>
                  </a:moveTo>
                  <a:lnTo>
                    <a:pt x="3286785" y="0"/>
                  </a:lnTo>
                  <a:cubicBezTo>
                    <a:pt x="3294965" y="0"/>
                    <a:pt x="3302810" y="3250"/>
                    <a:pt x="3308595" y="9034"/>
                  </a:cubicBezTo>
                  <a:cubicBezTo>
                    <a:pt x="3314379" y="14818"/>
                    <a:pt x="3317629" y="22663"/>
                    <a:pt x="3317629" y="30843"/>
                  </a:cubicBezTo>
                  <a:lnTo>
                    <a:pt x="3317629" y="2856351"/>
                  </a:lnTo>
                  <a:cubicBezTo>
                    <a:pt x="3317629" y="2873385"/>
                    <a:pt x="3303819" y="2887195"/>
                    <a:pt x="3286785" y="2887195"/>
                  </a:cubicBezTo>
                  <a:lnTo>
                    <a:pt x="30843" y="2887195"/>
                  </a:lnTo>
                  <a:cubicBezTo>
                    <a:pt x="22663" y="2887195"/>
                    <a:pt x="14818" y="2883945"/>
                    <a:pt x="9034" y="2878161"/>
                  </a:cubicBezTo>
                  <a:cubicBezTo>
                    <a:pt x="3250" y="2872376"/>
                    <a:pt x="0" y="2864531"/>
                    <a:pt x="0" y="2856351"/>
                  </a:cubicBezTo>
                  <a:lnTo>
                    <a:pt x="0" y="30843"/>
                  </a:lnTo>
                  <a:cubicBezTo>
                    <a:pt x="0" y="22663"/>
                    <a:pt x="3250" y="14818"/>
                    <a:pt x="9034" y="9034"/>
                  </a:cubicBezTo>
                  <a:cubicBezTo>
                    <a:pt x="14818" y="3250"/>
                    <a:pt x="22663" y="0"/>
                    <a:pt x="30843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3317629" cy="29348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914981" y="2436616"/>
            <a:ext cx="7990900" cy="6321830"/>
          </a:xfrm>
          <a:custGeom>
            <a:avLst/>
            <a:gdLst/>
            <a:ahLst/>
            <a:cxnLst/>
            <a:rect l="l" t="t" r="r" b="b"/>
            <a:pathLst>
              <a:path w="7990900" h="6321830">
                <a:moveTo>
                  <a:pt x="0" y="0"/>
                </a:moveTo>
                <a:lnTo>
                  <a:pt x="7990900" y="0"/>
                </a:lnTo>
                <a:lnTo>
                  <a:pt x="7990900" y="6321829"/>
                </a:lnTo>
                <a:lnTo>
                  <a:pt x="0" y="632182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60" r="-4994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024719" y="3249934"/>
            <a:ext cx="7278828" cy="6063538"/>
          </a:xfrm>
          <a:custGeom>
            <a:avLst/>
            <a:gdLst/>
            <a:ahLst/>
            <a:cxnLst/>
            <a:rect l="l" t="t" r="r" b="b"/>
            <a:pathLst>
              <a:path w="7278828" h="6063538">
                <a:moveTo>
                  <a:pt x="0" y="0"/>
                </a:moveTo>
                <a:lnTo>
                  <a:pt x="7278828" y="0"/>
                </a:lnTo>
                <a:lnTo>
                  <a:pt x="7278828" y="6063538"/>
                </a:lnTo>
                <a:lnTo>
                  <a:pt x="0" y="606353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1071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4327505" y="-144945"/>
            <a:ext cx="3960495" cy="4114800"/>
          </a:xfrm>
          <a:custGeom>
            <a:avLst/>
            <a:gdLst/>
            <a:ahLst/>
            <a:cxnLst/>
            <a:rect l="l" t="t" r="r" b="b"/>
            <a:pathLst>
              <a:path w="3960495" h="4114800">
                <a:moveTo>
                  <a:pt x="0" y="0"/>
                </a:moveTo>
                <a:lnTo>
                  <a:pt x="3960495" y="0"/>
                </a:lnTo>
                <a:lnTo>
                  <a:pt x="39604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1297146" y="353086"/>
            <a:ext cx="16952753" cy="13118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642"/>
              </a:lnSpc>
            </a:pPr>
            <a:r>
              <a:rPr lang="en-US" sz="7602">
                <a:solidFill>
                  <a:srgbClr val="1E3F48"/>
                </a:solidFill>
                <a:latin typeface="A Day Without Sun Text Bold Italics"/>
              </a:rPr>
              <a:t>«Домино». Читаем и находим.</a:t>
            </a:r>
          </a:p>
        </p:txBody>
      </p:sp>
      <p:sp>
        <p:nvSpPr>
          <p:cNvPr id="14" name="Freeform 14"/>
          <p:cNvSpPr/>
          <p:nvPr/>
        </p:nvSpPr>
        <p:spPr>
          <a:xfrm>
            <a:off x="6796974" y="7700179"/>
            <a:ext cx="3227745" cy="3116241"/>
          </a:xfrm>
          <a:custGeom>
            <a:avLst/>
            <a:gdLst/>
            <a:ahLst/>
            <a:cxnLst/>
            <a:rect l="l" t="t" r="r" b="b"/>
            <a:pathLst>
              <a:path w="3227745" h="3116241">
                <a:moveTo>
                  <a:pt x="0" y="0"/>
                </a:moveTo>
                <a:lnTo>
                  <a:pt x="3227745" y="0"/>
                </a:lnTo>
                <a:lnTo>
                  <a:pt x="3227745" y="3116242"/>
                </a:lnTo>
                <a:lnTo>
                  <a:pt x="0" y="311624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512525" y="-1233744"/>
            <a:ext cx="23800525" cy="12258174"/>
          </a:xfrm>
          <a:custGeom>
            <a:avLst/>
            <a:gdLst/>
            <a:ahLst/>
            <a:cxnLst/>
            <a:rect l="l" t="t" r="r" b="b"/>
            <a:pathLst>
              <a:path w="23800525" h="12258174">
                <a:moveTo>
                  <a:pt x="0" y="0"/>
                </a:moveTo>
                <a:lnTo>
                  <a:pt x="23800525" y="0"/>
                </a:lnTo>
                <a:lnTo>
                  <a:pt x="23800525" y="12258175"/>
                </a:lnTo>
                <a:lnTo>
                  <a:pt x="0" y="122581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340" r="-1201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4211917" y="612380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45642" y="1428927"/>
            <a:ext cx="17436327" cy="8012874"/>
            <a:chOff x="0" y="0"/>
            <a:chExt cx="7434214" cy="341639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7434214" cy="3416398"/>
            </a:xfrm>
            <a:custGeom>
              <a:avLst/>
              <a:gdLst/>
              <a:ahLst/>
              <a:cxnLst/>
              <a:rect l="l" t="t" r="r" b="b"/>
              <a:pathLst>
                <a:path w="7434214" h="3416398">
                  <a:moveTo>
                    <a:pt x="13764" y="0"/>
                  </a:moveTo>
                  <a:lnTo>
                    <a:pt x="7420450" y="0"/>
                  </a:lnTo>
                  <a:cubicBezTo>
                    <a:pt x="7424100" y="0"/>
                    <a:pt x="7427602" y="1450"/>
                    <a:pt x="7430183" y="4031"/>
                  </a:cubicBezTo>
                  <a:cubicBezTo>
                    <a:pt x="7432764" y="6613"/>
                    <a:pt x="7434214" y="10114"/>
                    <a:pt x="7434214" y="13764"/>
                  </a:cubicBezTo>
                  <a:lnTo>
                    <a:pt x="7434214" y="3402633"/>
                  </a:lnTo>
                  <a:cubicBezTo>
                    <a:pt x="7434214" y="3406284"/>
                    <a:pt x="7432764" y="3409785"/>
                    <a:pt x="7430183" y="3412366"/>
                  </a:cubicBezTo>
                  <a:cubicBezTo>
                    <a:pt x="7427602" y="3414947"/>
                    <a:pt x="7424100" y="3416398"/>
                    <a:pt x="7420450" y="3416398"/>
                  </a:cubicBezTo>
                  <a:lnTo>
                    <a:pt x="13764" y="3416398"/>
                  </a:lnTo>
                  <a:cubicBezTo>
                    <a:pt x="10114" y="3416398"/>
                    <a:pt x="6613" y="3414947"/>
                    <a:pt x="4031" y="3412366"/>
                  </a:cubicBezTo>
                  <a:cubicBezTo>
                    <a:pt x="1450" y="3409785"/>
                    <a:pt x="0" y="3406284"/>
                    <a:pt x="0" y="3402633"/>
                  </a:cubicBezTo>
                  <a:lnTo>
                    <a:pt x="0" y="13764"/>
                  </a:lnTo>
                  <a:cubicBezTo>
                    <a:pt x="0" y="10114"/>
                    <a:pt x="1450" y="6613"/>
                    <a:pt x="4031" y="4031"/>
                  </a:cubicBezTo>
                  <a:cubicBezTo>
                    <a:pt x="6613" y="1450"/>
                    <a:pt x="10114" y="0"/>
                    <a:pt x="13764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7434214" cy="34640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9911516" y="-886822"/>
            <a:ext cx="8310827" cy="2998404"/>
          </a:xfrm>
          <a:custGeom>
            <a:avLst/>
            <a:gdLst/>
            <a:ahLst/>
            <a:cxnLst/>
            <a:rect l="l" t="t" r="r" b="b"/>
            <a:pathLst>
              <a:path w="8310827" h="2998404">
                <a:moveTo>
                  <a:pt x="0" y="0"/>
                </a:moveTo>
                <a:lnTo>
                  <a:pt x="8310827" y="0"/>
                </a:lnTo>
                <a:lnTo>
                  <a:pt x="8310827" y="2998404"/>
                </a:lnTo>
                <a:lnTo>
                  <a:pt x="0" y="29984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7073" t="-11190" r="-21855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2135972" y="-886822"/>
            <a:ext cx="8310827" cy="2998404"/>
          </a:xfrm>
          <a:custGeom>
            <a:avLst/>
            <a:gdLst/>
            <a:ahLst/>
            <a:cxnLst/>
            <a:rect l="l" t="t" r="r" b="b"/>
            <a:pathLst>
              <a:path w="8310827" h="2998404">
                <a:moveTo>
                  <a:pt x="0" y="0"/>
                </a:moveTo>
                <a:lnTo>
                  <a:pt x="8310827" y="0"/>
                </a:lnTo>
                <a:lnTo>
                  <a:pt x="8310827" y="2998404"/>
                </a:lnTo>
                <a:lnTo>
                  <a:pt x="0" y="29984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7073" t="-11190" r="-21855"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5690565" y="-886822"/>
            <a:ext cx="8310827" cy="2998404"/>
          </a:xfrm>
          <a:custGeom>
            <a:avLst/>
            <a:gdLst/>
            <a:ahLst/>
            <a:cxnLst/>
            <a:rect l="l" t="t" r="r" b="b"/>
            <a:pathLst>
              <a:path w="8310827" h="2998404">
                <a:moveTo>
                  <a:pt x="0" y="0"/>
                </a:moveTo>
                <a:lnTo>
                  <a:pt x="8310827" y="0"/>
                </a:lnTo>
                <a:lnTo>
                  <a:pt x="8310827" y="2998404"/>
                </a:lnTo>
                <a:lnTo>
                  <a:pt x="0" y="29984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7073" t="-11190" r="-21855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734479" y="2111582"/>
            <a:ext cx="4915083" cy="6651925"/>
          </a:xfrm>
          <a:custGeom>
            <a:avLst/>
            <a:gdLst/>
            <a:ahLst/>
            <a:cxnLst/>
            <a:rect l="l" t="t" r="r" b="b"/>
            <a:pathLst>
              <a:path w="4915083" h="6651925">
                <a:moveTo>
                  <a:pt x="0" y="0"/>
                </a:moveTo>
                <a:lnTo>
                  <a:pt x="4915083" y="0"/>
                </a:lnTo>
                <a:lnTo>
                  <a:pt x="4915083" y="6651925"/>
                </a:lnTo>
                <a:lnTo>
                  <a:pt x="0" y="665192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517820" y="2111582"/>
            <a:ext cx="4768187" cy="6675523"/>
          </a:xfrm>
          <a:custGeom>
            <a:avLst/>
            <a:gdLst/>
            <a:ahLst/>
            <a:cxnLst/>
            <a:rect l="l" t="t" r="r" b="b"/>
            <a:pathLst>
              <a:path w="4768187" h="6675523">
                <a:moveTo>
                  <a:pt x="0" y="0"/>
                </a:moveTo>
                <a:lnTo>
                  <a:pt x="4768187" y="0"/>
                </a:lnTo>
                <a:lnTo>
                  <a:pt x="4768187" y="6675523"/>
                </a:lnTo>
                <a:lnTo>
                  <a:pt x="0" y="667552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1999" b="-1999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2154265" y="2111582"/>
            <a:ext cx="5105035" cy="6600368"/>
          </a:xfrm>
          <a:custGeom>
            <a:avLst/>
            <a:gdLst/>
            <a:ahLst/>
            <a:cxnLst/>
            <a:rect l="l" t="t" r="r" b="b"/>
            <a:pathLst>
              <a:path w="5105035" h="6600368">
                <a:moveTo>
                  <a:pt x="0" y="0"/>
                </a:moveTo>
                <a:lnTo>
                  <a:pt x="5105035" y="0"/>
                </a:lnTo>
                <a:lnTo>
                  <a:pt x="5105035" y="6600368"/>
                </a:lnTo>
                <a:lnTo>
                  <a:pt x="0" y="66003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78842" y="1100120"/>
            <a:ext cx="15708073" cy="8868305"/>
            <a:chOff x="0" y="0"/>
            <a:chExt cx="4137106" cy="2335685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137106" cy="2335685"/>
            </a:xfrm>
            <a:custGeom>
              <a:avLst/>
              <a:gdLst/>
              <a:ahLst/>
              <a:cxnLst/>
              <a:rect l="l" t="t" r="r" b="b"/>
              <a:pathLst>
                <a:path w="4137106" h="2335685">
                  <a:moveTo>
                    <a:pt x="0" y="0"/>
                  </a:moveTo>
                  <a:lnTo>
                    <a:pt x="4137106" y="0"/>
                  </a:lnTo>
                  <a:lnTo>
                    <a:pt x="4137106" y="2335685"/>
                  </a:lnTo>
                  <a:lnTo>
                    <a:pt x="0" y="2335685"/>
                  </a:lnTo>
                  <a:close/>
                </a:path>
              </a:pathLst>
            </a:custGeom>
            <a:solidFill>
              <a:srgbClr val="000000">
                <a:alpha val="31765"/>
              </a:srgbClr>
            </a:solidFill>
            <a:ln w="38100" cap="sq">
              <a:solidFill>
                <a:srgbClr val="000000">
                  <a:alpha val="31765"/>
                </a:srgbClr>
              </a:solidFill>
              <a:prstDash val="solid"/>
              <a:miter/>
            </a:ln>
          </p:spPr>
        </p:sp>
        <p:sp>
          <p:nvSpPr>
            <p:cNvPr id="4" name="TextBox 4"/>
            <p:cNvSpPr txBox="1"/>
            <p:nvPr/>
          </p:nvSpPr>
          <p:spPr>
            <a:xfrm>
              <a:off x="0" y="-47625"/>
              <a:ext cx="4137106" cy="238331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489939" y="654610"/>
            <a:ext cx="15769361" cy="8977780"/>
            <a:chOff x="0" y="0"/>
            <a:chExt cx="4153247" cy="236451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153247" cy="2364518"/>
            </a:xfrm>
            <a:custGeom>
              <a:avLst/>
              <a:gdLst/>
              <a:ahLst/>
              <a:cxnLst/>
              <a:rect l="l" t="t" r="r" b="b"/>
              <a:pathLst>
                <a:path w="4153247" h="2364518">
                  <a:moveTo>
                    <a:pt x="5400" y="0"/>
                  </a:moveTo>
                  <a:lnTo>
                    <a:pt x="4147847" y="0"/>
                  </a:lnTo>
                  <a:cubicBezTo>
                    <a:pt x="4150830" y="0"/>
                    <a:pt x="4153247" y="2418"/>
                    <a:pt x="4153247" y="5400"/>
                  </a:cubicBezTo>
                  <a:lnTo>
                    <a:pt x="4153247" y="2359118"/>
                  </a:lnTo>
                  <a:cubicBezTo>
                    <a:pt x="4153247" y="2362100"/>
                    <a:pt x="4150830" y="2364518"/>
                    <a:pt x="4147847" y="2364518"/>
                  </a:cubicBezTo>
                  <a:lnTo>
                    <a:pt x="5400" y="2364518"/>
                  </a:lnTo>
                  <a:cubicBezTo>
                    <a:pt x="2418" y="2364518"/>
                    <a:pt x="0" y="2362100"/>
                    <a:pt x="0" y="2359118"/>
                  </a:cubicBezTo>
                  <a:lnTo>
                    <a:pt x="0" y="5400"/>
                  </a:lnTo>
                  <a:cubicBezTo>
                    <a:pt x="0" y="2418"/>
                    <a:pt x="2418" y="0"/>
                    <a:pt x="5400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7" name="TextBox 7"/>
            <p:cNvSpPr txBox="1"/>
            <p:nvPr/>
          </p:nvSpPr>
          <p:spPr>
            <a:xfrm>
              <a:off x="0" y="-47625"/>
              <a:ext cx="4153247" cy="24121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7275248" y="181191"/>
            <a:ext cx="3667332" cy="946839"/>
          </a:xfrm>
          <a:custGeom>
            <a:avLst/>
            <a:gdLst/>
            <a:ahLst/>
            <a:cxnLst/>
            <a:rect l="l" t="t" r="r" b="b"/>
            <a:pathLst>
              <a:path w="3667332" h="946839">
                <a:moveTo>
                  <a:pt x="0" y="0"/>
                </a:moveTo>
                <a:lnTo>
                  <a:pt x="3667332" y="0"/>
                </a:lnTo>
                <a:lnTo>
                  <a:pt x="3667332" y="946838"/>
                </a:lnTo>
                <a:lnTo>
                  <a:pt x="0" y="94683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13298647" y="6940697"/>
            <a:ext cx="6921795" cy="4114800"/>
          </a:xfrm>
          <a:custGeom>
            <a:avLst/>
            <a:gdLst/>
            <a:ahLst/>
            <a:cxnLst/>
            <a:rect l="l" t="t" r="r" b="b"/>
            <a:pathLst>
              <a:path w="6921795" h="4114800">
                <a:moveTo>
                  <a:pt x="0" y="0"/>
                </a:moveTo>
                <a:lnTo>
                  <a:pt x="6921795" y="0"/>
                </a:lnTo>
                <a:lnTo>
                  <a:pt x="69217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1979964" y="1013729"/>
            <a:ext cx="14789310" cy="10002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848"/>
              </a:lnSpc>
              <a:spcBef>
                <a:spcPct val="0"/>
              </a:spcBef>
            </a:pPr>
            <a:r>
              <a:rPr lang="en-US" sz="4400" dirty="0" err="1">
                <a:solidFill>
                  <a:srgbClr val="E28B7A"/>
                </a:solidFill>
                <a:latin typeface="A Day Without Sun Text Bold Italics"/>
              </a:rPr>
              <a:t>Планомерно</a:t>
            </a:r>
            <a:r>
              <a:rPr lang="en-US" sz="4400" dirty="0">
                <a:solidFill>
                  <a:srgbClr val="E28B7A"/>
                </a:solidFill>
                <a:latin typeface="A Day Without Sun Text Bold Italics"/>
              </a:rPr>
              <a:t> </a:t>
            </a:r>
            <a:r>
              <a:rPr lang="en-US" sz="4400" dirty="0" err="1">
                <a:solidFill>
                  <a:srgbClr val="E28B7A"/>
                </a:solidFill>
                <a:latin typeface="A Day Without Sun Text Bold Italics"/>
              </a:rPr>
              <a:t>проводя</a:t>
            </a:r>
            <a:r>
              <a:rPr lang="en-US" sz="4400" dirty="0">
                <a:solidFill>
                  <a:srgbClr val="E28B7A"/>
                </a:solidFill>
                <a:latin typeface="A Day Without Sun Text Bold Italics"/>
              </a:rPr>
              <a:t> </a:t>
            </a:r>
            <a:r>
              <a:rPr lang="en-US" sz="4400" dirty="0" err="1">
                <a:solidFill>
                  <a:srgbClr val="E28B7A"/>
                </a:solidFill>
                <a:latin typeface="A Day Without Sun Text Bold Italics"/>
              </a:rPr>
              <a:t>работу</a:t>
            </a:r>
            <a:r>
              <a:rPr lang="en-US" sz="4400" dirty="0">
                <a:solidFill>
                  <a:srgbClr val="E28B7A"/>
                </a:solidFill>
                <a:latin typeface="A Day Without Sun Text Bold Italics"/>
              </a:rPr>
              <a:t>, </a:t>
            </a:r>
            <a:r>
              <a:rPr lang="en-US" sz="4400" dirty="0" err="1">
                <a:solidFill>
                  <a:srgbClr val="E28B7A"/>
                </a:solidFill>
                <a:latin typeface="A Day Without Sun Text Bold Italics"/>
              </a:rPr>
              <a:t>мы</a:t>
            </a:r>
            <a:r>
              <a:rPr lang="en-US" sz="4400" dirty="0">
                <a:solidFill>
                  <a:srgbClr val="E28B7A"/>
                </a:solidFill>
                <a:latin typeface="A Day Without Sun Text Bold Italics"/>
              </a:rPr>
              <a:t> </a:t>
            </a:r>
            <a:r>
              <a:rPr lang="en-US" sz="4400" dirty="0" err="1">
                <a:solidFill>
                  <a:srgbClr val="E28B7A"/>
                </a:solidFill>
                <a:latin typeface="A Day Without Sun Text Bold Italics"/>
              </a:rPr>
              <a:t>формируем</a:t>
            </a:r>
            <a:r>
              <a:rPr lang="en-US" sz="4400" dirty="0">
                <a:solidFill>
                  <a:srgbClr val="E28B7A"/>
                </a:solidFill>
                <a:latin typeface="A Day Without Sun Text Bold Italics"/>
              </a:rPr>
              <a:t> у </a:t>
            </a:r>
            <a:r>
              <a:rPr lang="en-US" sz="4400" dirty="0" err="1">
                <a:solidFill>
                  <a:srgbClr val="E28B7A"/>
                </a:solidFill>
                <a:latin typeface="A Day Without Sun Text Bold Italics"/>
              </a:rPr>
              <a:t>детей</a:t>
            </a:r>
            <a:r>
              <a:rPr lang="en-US" sz="4400" dirty="0">
                <a:solidFill>
                  <a:srgbClr val="E28B7A"/>
                </a:solidFill>
                <a:latin typeface="A Day Without Sun Text Bold Italics"/>
              </a:rPr>
              <a:t>: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979965" y="1909567"/>
            <a:ext cx="14648448" cy="92461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49957" lvl="1" indent="-474979">
              <a:lnSpc>
                <a:spcPts val="5763"/>
              </a:lnSpc>
              <a:buAutoNum type="arabicPeriod"/>
            </a:pP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умение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производить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анализ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слов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различной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звуковой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структуры</a:t>
            </a:r>
            <a:endParaRPr lang="en-US" sz="3600" dirty="0">
              <a:solidFill>
                <a:srgbClr val="000000"/>
              </a:solidFill>
              <a:latin typeface="A Day Without Sun Text Bold"/>
            </a:endParaRPr>
          </a:p>
          <a:p>
            <a:pPr marL="949957" lvl="1" indent="-474979">
              <a:lnSpc>
                <a:spcPts val="5763"/>
              </a:lnSpc>
              <a:buAutoNum type="arabicPeriod"/>
            </a:pP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выделять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словесное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ударение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и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определять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его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место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в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структуре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слова</a:t>
            </a:r>
            <a:endParaRPr lang="en-US" sz="3600" dirty="0">
              <a:solidFill>
                <a:srgbClr val="000000"/>
              </a:solidFill>
              <a:latin typeface="A Day Without Sun Text Bold"/>
            </a:endParaRPr>
          </a:p>
          <a:p>
            <a:pPr marL="949957" lvl="1" indent="-474979">
              <a:lnSpc>
                <a:spcPts val="5763"/>
              </a:lnSpc>
              <a:buAutoNum type="arabicPeriod"/>
            </a:pP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умение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качественно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характеризовать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выделяемые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звуки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,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правильно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употреблять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соответствующие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термины</a:t>
            </a:r>
            <a:endParaRPr lang="en-US" sz="3600" dirty="0">
              <a:solidFill>
                <a:srgbClr val="000000"/>
              </a:solidFill>
              <a:latin typeface="A Day Without Sun Text Bold"/>
            </a:endParaRPr>
          </a:p>
          <a:p>
            <a:pPr marL="949957" lvl="1" indent="-474979">
              <a:lnSpc>
                <a:spcPts val="5763"/>
              </a:lnSpc>
              <a:buAutoNum type="arabicPeriod"/>
            </a:pP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умение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делить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слова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на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слоги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,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составлять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слова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из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слогов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,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делить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на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слоги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трехсложные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слова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с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открытыми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слогами</a:t>
            </a:r>
            <a:endParaRPr lang="en-US" sz="3600" dirty="0">
              <a:solidFill>
                <a:srgbClr val="000000"/>
              </a:solidFill>
              <a:latin typeface="A Day Without Sun Text Bold"/>
            </a:endParaRPr>
          </a:p>
          <a:p>
            <a:pPr marL="949957" lvl="1" indent="-474979">
              <a:lnSpc>
                <a:spcPts val="5763"/>
              </a:lnSpc>
              <a:buAutoNum type="arabicPeriod"/>
            </a:pP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умение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читать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слоги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,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слова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,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простые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3600" dirty="0" err="1">
                <a:solidFill>
                  <a:srgbClr val="000000"/>
                </a:solidFill>
                <a:latin typeface="A Day Without Sun Text Bold"/>
              </a:rPr>
              <a:t>предложения</a:t>
            </a:r>
            <a:r>
              <a:rPr lang="en-US" sz="3600" dirty="0">
                <a:solidFill>
                  <a:srgbClr val="000000"/>
                </a:solidFill>
                <a:latin typeface="A Day Without Sun Text Bold"/>
              </a:rPr>
              <a:t> </a:t>
            </a:r>
          </a:p>
          <a:p>
            <a:pPr>
              <a:lnSpc>
                <a:spcPts val="5239"/>
              </a:lnSpc>
            </a:pPr>
            <a:r>
              <a:rPr lang="en-US" sz="3600" dirty="0">
                <a:solidFill>
                  <a:srgbClr val="000000"/>
                </a:solidFill>
                <a:latin typeface="A Day Without Sun Text"/>
              </a:rPr>
              <a:t> </a:t>
            </a:r>
          </a:p>
          <a:p>
            <a:pPr>
              <a:lnSpc>
                <a:spcPts val="5239"/>
              </a:lnSpc>
            </a:pPr>
            <a:endParaRPr lang="en-US" sz="3600" dirty="0">
              <a:solidFill>
                <a:srgbClr val="000000"/>
              </a:solidFill>
              <a:latin typeface="A Day Without Sun Text"/>
            </a:endParaRPr>
          </a:p>
          <a:p>
            <a:pPr>
              <a:lnSpc>
                <a:spcPts val="9515"/>
              </a:lnSpc>
            </a:pPr>
            <a:endParaRPr lang="en-US" sz="3999" dirty="0">
              <a:solidFill>
                <a:srgbClr val="000000"/>
              </a:solidFill>
              <a:latin typeface="A Day Without Sun Text"/>
            </a:endParaRPr>
          </a:p>
        </p:txBody>
      </p:sp>
      <p:sp>
        <p:nvSpPr>
          <p:cNvPr id="12" name="Freeform 12"/>
          <p:cNvSpPr/>
          <p:nvPr/>
        </p:nvSpPr>
        <p:spPr>
          <a:xfrm rot="620716">
            <a:off x="625910" y="8449136"/>
            <a:ext cx="1132829" cy="1618328"/>
          </a:xfrm>
          <a:custGeom>
            <a:avLst/>
            <a:gdLst/>
            <a:ahLst/>
            <a:cxnLst/>
            <a:rect l="l" t="t" r="r" b="b"/>
            <a:pathLst>
              <a:path w="1132829" h="1618328">
                <a:moveTo>
                  <a:pt x="0" y="0"/>
                </a:moveTo>
                <a:lnTo>
                  <a:pt x="1132830" y="0"/>
                </a:lnTo>
                <a:lnTo>
                  <a:pt x="1132830" y="1618328"/>
                </a:lnTo>
                <a:lnTo>
                  <a:pt x="0" y="1618328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007541" y="1028700"/>
            <a:ext cx="14154503" cy="8229600"/>
            <a:chOff x="0" y="0"/>
            <a:chExt cx="3727935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727935" cy="2167467"/>
            </a:xfrm>
            <a:custGeom>
              <a:avLst/>
              <a:gdLst/>
              <a:ahLst/>
              <a:cxnLst/>
              <a:rect l="l" t="t" r="r" b="b"/>
              <a:pathLst>
                <a:path w="3727935" h="2167467">
                  <a:moveTo>
                    <a:pt x="6017" y="0"/>
                  </a:moveTo>
                  <a:lnTo>
                    <a:pt x="3721918" y="0"/>
                  </a:lnTo>
                  <a:cubicBezTo>
                    <a:pt x="3725241" y="0"/>
                    <a:pt x="3727935" y="2694"/>
                    <a:pt x="3727935" y="6017"/>
                  </a:cubicBezTo>
                  <a:lnTo>
                    <a:pt x="3727935" y="2161450"/>
                  </a:lnTo>
                  <a:cubicBezTo>
                    <a:pt x="3727935" y="2164773"/>
                    <a:pt x="3725241" y="2167467"/>
                    <a:pt x="3721918" y="2167467"/>
                  </a:cubicBezTo>
                  <a:lnTo>
                    <a:pt x="6017" y="2167467"/>
                  </a:lnTo>
                  <a:cubicBezTo>
                    <a:pt x="2694" y="2167467"/>
                    <a:pt x="0" y="2164773"/>
                    <a:pt x="0" y="2161450"/>
                  </a:cubicBezTo>
                  <a:lnTo>
                    <a:pt x="0" y="6017"/>
                  </a:lnTo>
                  <a:cubicBezTo>
                    <a:pt x="0" y="2694"/>
                    <a:pt x="2694" y="0"/>
                    <a:pt x="6017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727935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0" y="7518602"/>
            <a:ext cx="3484926" cy="2809646"/>
          </a:xfrm>
          <a:custGeom>
            <a:avLst/>
            <a:gdLst/>
            <a:ahLst/>
            <a:cxnLst/>
            <a:rect l="l" t="t" r="r" b="b"/>
            <a:pathLst>
              <a:path w="3484926" h="2809646">
                <a:moveTo>
                  <a:pt x="0" y="0"/>
                </a:moveTo>
                <a:lnTo>
                  <a:pt x="3484926" y="0"/>
                </a:lnTo>
                <a:lnTo>
                  <a:pt x="3484926" y="2809646"/>
                </a:lnTo>
                <a:lnTo>
                  <a:pt x="0" y="280964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1664827" y="7219340"/>
            <a:ext cx="7139348" cy="3108908"/>
          </a:xfrm>
          <a:custGeom>
            <a:avLst/>
            <a:gdLst/>
            <a:ahLst/>
            <a:cxnLst/>
            <a:rect l="l" t="t" r="r" b="b"/>
            <a:pathLst>
              <a:path w="7139348" h="3108908">
                <a:moveTo>
                  <a:pt x="0" y="0"/>
                </a:moveTo>
                <a:lnTo>
                  <a:pt x="7139348" y="0"/>
                </a:lnTo>
                <a:lnTo>
                  <a:pt x="7139348" y="3108908"/>
                </a:lnTo>
                <a:lnTo>
                  <a:pt x="0" y="31089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359053" y="2718272"/>
            <a:ext cx="13158225" cy="708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78299" lvl="1" indent="-389149">
              <a:lnSpc>
                <a:spcPts val="4722"/>
              </a:lnSpc>
              <a:buAutoNum type="arabicPeriod"/>
            </a:pPr>
            <a:r>
              <a:rPr lang="en-US" sz="3604">
                <a:solidFill>
                  <a:srgbClr val="000000"/>
                </a:solidFill>
                <a:latin typeface="A Day Without Sun Text Bold"/>
              </a:rPr>
              <a:t>Агранович З. Е. Сборник домашних заданий для преодоления недоразвития фонематической стороны речи у старших дошкольников.</a:t>
            </a:r>
          </a:p>
          <a:p>
            <a:pPr marL="778299" lvl="1" indent="-389149">
              <a:lnSpc>
                <a:spcPts val="4722"/>
              </a:lnSpc>
              <a:buAutoNum type="arabicPeriod"/>
            </a:pPr>
            <a:r>
              <a:rPr lang="en-US" sz="3604">
                <a:solidFill>
                  <a:srgbClr val="000000"/>
                </a:solidFill>
                <a:latin typeface="A Day Without Sun Text Bold"/>
              </a:rPr>
              <a:t>Косинова Е. М. Логопедический букварь.</a:t>
            </a:r>
          </a:p>
          <a:p>
            <a:pPr marL="778299" lvl="1" indent="-389149">
              <a:lnSpc>
                <a:spcPts val="4722"/>
              </a:lnSpc>
              <a:buAutoNum type="arabicPeriod"/>
            </a:pPr>
            <a:r>
              <a:rPr lang="en-US" sz="3604">
                <a:solidFill>
                  <a:srgbClr val="000000"/>
                </a:solidFill>
                <a:latin typeface="A Day Without Sun Text Bold"/>
              </a:rPr>
              <a:t>Лопухина И. С. Логопедия.550 специальных упражнений.</a:t>
            </a:r>
          </a:p>
          <a:p>
            <a:pPr marL="778299" lvl="1" indent="-389149">
              <a:lnSpc>
                <a:spcPts val="4722"/>
              </a:lnSpc>
              <a:buAutoNum type="arabicPeriod"/>
            </a:pPr>
            <a:r>
              <a:rPr lang="en-US" sz="3604">
                <a:solidFill>
                  <a:srgbClr val="000000"/>
                </a:solidFill>
                <a:latin typeface="A Day Without Sun Text Bold"/>
              </a:rPr>
              <a:t>Новоселова Ю. И. Группа ВК «Шкатулка логопеда» </a:t>
            </a:r>
            <a:r>
              <a:rPr lang="en-US" sz="3604" u="sng">
                <a:solidFill>
                  <a:srgbClr val="FF8166"/>
                </a:solidFill>
                <a:latin typeface="A Day Without Sun Text Bold"/>
                <a:hlinkClick r:id="rId7" tooltip="https://vk.com/club117483552"/>
              </a:rPr>
              <a:t>https://vk.com/club117483552</a:t>
            </a:r>
          </a:p>
          <a:p>
            <a:pPr marL="778299" lvl="1" indent="-389149">
              <a:lnSpc>
                <a:spcPts val="4722"/>
              </a:lnSpc>
              <a:buAutoNum type="arabicPeriod"/>
            </a:pPr>
            <a:r>
              <a:rPr lang="en-US" sz="3604">
                <a:solidFill>
                  <a:srgbClr val="000000"/>
                </a:solidFill>
                <a:latin typeface="A Day Without Sun Text Bold"/>
              </a:rPr>
              <a:t>Хомякова Е. Группа ВК «Логопедические настолки». </a:t>
            </a:r>
            <a:r>
              <a:rPr lang="en-US" sz="3604" u="sng">
                <a:solidFill>
                  <a:srgbClr val="FF8166"/>
                </a:solidFill>
                <a:latin typeface="A Day Without Sun Text Bold"/>
                <a:hlinkClick r:id="rId8" tooltip="https://vk.com/club92358312"/>
              </a:rPr>
              <a:t>https://vk.com/club92358312</a:t>
            </a:r>
          </a:p>
          <a:p>
            <a:pPr marL="778299" lvl="1" indent="-389149">
              <a:lnSpc>
                <a:spcPts val="4722"/>
              </a:lnSpc>
              <a:buAutoNum type="arabicPeriod"/>
            </a:pPr>
            <a:r>
              <a:rPr lang="en-US" sz="3604">
                <a:solidFill>
                  <a:srgbClr val="000000"/>
                </a:solidFill>
                <a:latin typeface="A Day Without Sun Text Bold"/>
              </a:rPr>
              <a:t>Цуканова С. П., Л. Л. Бетц. Формируем навыки чтения. </a:t>
            </a:r>
          </a:p>
          <a:p>
            <a:pPr>
              <a:lnSpc>
                <a:spcPts val="4722"/>
              </a:lnSpc>
            </a:pPr>
            <a:endParaRPr lang="en-US" sz="3604">
              <a:solidFill>
                <a:srgbClr val="000000"/>
              </a:solidFill>
              <a:latin typeface="A Day Without Sun Text Bold"/>
            </a:endParaRPr>
          </a:p>
          <a:p>
            <a:pPr>
              <a:lnSpc>
                <a:spcPts val="4722"/>
              </a:lnSpc>
            </a:pPr>
            <a:endParaRPr lang="en-US" sz="3604">
              <a:solidFill>
                <a:srgbClr val="000000"/>
              </a:solidFill>
              <a:latin typeface="A Day Without Sun Text Bold"/>
            </a:endParaRPr>
          </a:p>
          <a:p>
            <a:pPr>
              <a:lnSpc>
                <a:spcPts val="4722"/>
              </a:lnSpc>
            </a:pPr>
            <a:endParaRPr lang="en-US" sz="3604">
              <a:solidFill>
                <a:srgbClr val="000000"/>
              </a:solidFill>
              <a:latin typeface="A Day Without Sun Text Bold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5234501" y="0"/>
            <a:ext cx="2729993" cy="4114800"/>
          </a:xfrm>
          <a:custGeom>
            <a:avLst/>
            <a:gdLst/>
            <a:ahLst/>
            <a:cxnLst/>
            <a:rect l="l" t="t" r="r" b="b"/>
            <a:pathLst>
              <a:path w="2729993" h="4114800">
                <a:moveTo>
                  <a:pt x="0" y="0"/>
                </a:moveTo>
                <a:lnTo>
                  <a:pt x="2729993" y="0"/>
                </a:lnTo>
                <a:lnTo>
                  <a:pt x="27299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2007541" y="1028700"/>
            <a:ext cx="14050856" cy="1737197"/>
          </a:xfrm>
          <a:custGeom>
            <a:avLst/>
            <a:gdLst/>
            <a:ahLst/>
            <a:cxnLst/>
            <a:rect l="l" t="t" r="r" b="b"/>
            <a:pathLst>
              <a:path w="14050856" h="1737197">
                <a:moveTo>
                  <a:pt x="0" y="0"/>
                </a:moveTo>
                <a:lnTo>
                  <a:pt x="14050856" y="0"/>
                </a:lnTo>
                <a:lnTo>
                  <a:pt x="14050856" y="1737197"/>
                </a:lnTo>
                <a:lnTo>
                  <a:pt x="0" y="173719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4719408" y="1323335"/>
            <a:ext cx="13890837" cy="1097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799"/>
              </a:lnSpc>
            </a:pPr>
            <a:r>
              <a:rPr lang="en-US" sz="6285">
                <a:solidFill>
                  <a:srgbClr val="01070A"/>
                </a:solidFill>
                <a:latin typeface="A Day Without Sun Text Bold"/>
              </a:rPr>
              <a:t>Литература и источники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596953" y="1288903"/>
            <a:ext cx="14162591" cy="7709194"/>
            <a:chOff x="0" y="0"/>
            <a:chExt cx="3730065" cy="203040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730065" cy="2030405"/>
            </a:xfrm>
            <a:custGeom>
              <a:avLst/>
              <a:gdLst/>
              <a:ahLst/>
              <a:cxnLst/>
              <a:rect l="l" t="t" r="r" b="b"/>
              <a:pathLst>
                <a:path w="3730065" h="2030405">
                  <a:moveTo>
                    <a:pt x="0" y="0"/>
                  </a:moveTo>
                  <a:lnTo>
                    <a:pt x="3730065" y="0"/>
                  </a:lnTo>
                  <a:lnTo>
                    <a:pt x="3730065" y="2030405"/>
                  </a:lnTo>
                  <a:lnTo>
                    <a:pt x="0" y="2030405"/>
                  </a:lnTo>
                  <a:close/>
                </a:path>
              </a:pathLst>
            </a:custGeom>
            <a:solidFill>
              <a:srgbClr val="000000">
                <a:alpha val="31765"/>
              </a:srgbClr>
            </a:solidFill>
            <a:ln w="38100" cap="sq">
              <a:solidFill>
                <a:srgbClr val="000000">
                  <a:alpha val="31765"/>
                </a:srgbClr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730065" cy="207803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849014" y="907630"/>
            <a:ext cx="14589972" cy="8090467"/>
            <a:chOff x="0" y="0"/>
            <a:chExt cx="3842626" cy="213082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842626" cy="2130823"/>
            </a:xfrm>
            <a:custGeom>
              <a:avLst/>
              <a:gdLst/>
              <a:ahLst/>
              <a:cxnLst/>
              <a:rect l="l" t="t" r="r" b="b"/>
              <a:pathLst>
                <a:path w="3842626" h="2130823">
                  <a:moveTo>
                    <a:pt x="5837" y="0"/>
                  </a:moveTo>
                  <a:lnTo>
                    <a:pt x="3836789" y="0"/>
                  </a:lnTo>
                  <a:cubicBezTo>
                    <a:pt x="3840013" y="0"/>
                    <a:pt x="3842626" y="2613"/>
                    <a:pt x="3842626" y="5837"/>
                  </a:cubicBezTo>
                  <a:lnTo>
                    <a:pt x="3842626" y="2124986"/>
                  </a:lnTo>
                  <a:cubicBezTo>
                    <a:pt x="3842626" y="2128209"/>
                    <a:pt x="3840013" y="2130823"/>
                    <a:pt x="3836789" y="2130823"/>
                  </a:cubicBezTo>
                  <a:lnTo>
                    <a:pt x="5837" y="2130823"/>
                  </a:lnTo>
                  <a:cubicBezTo>
                    <a:pt x="2613" y="2130823"/>
                    <a:pt x="0" y="2128209"/>
                    <a:pt x="0" y="2124986"/>
                  </a:cubicBezTo>
                  <a:lnTo>
                    <a:pt x="0" y="5837"/>
                  </a:lnTo>
                  <a:cubicBezTo>
                    <a:pt x="0" y="2613"/>
                    <a:pt x="2613" y="0"/>
                    <a:pt x="5837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3842626" cy="2178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7310334" y="555281"/>
            <a:ext cx="3667332" cy="946839"/>
          </a:xfrm>
          <a:custGeom>
            <a:avLst/>
            <a:gdLst/>
            <a:ahLst/>
            <a:cxnLst/>
            <a:rect l="l" t="t" r="r" b="b"/>
            <a:pathLst>
              <a:path w="3667332" h="946839">
                <a:moveTo>
                  <a:pt x="0" y="0"/>
                </a:moveTo>
                <a:lnTo>
                  <a:pt x="3667332" y="0"/>
                </a:lnTo>
                <a:lnTo>
                  <a:pt x="3667332" y="946838"/>
                </a:lnTo>
                <a:lnTo>
                  <a:pt x="0" y="9468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849014" y="2738417"/>
            <a:ext cx="7799826" cy="964342"/>
          </a:xfrm>
          <a:custGeom>
            <a:avLst/>
            <a:gdLst/>
            <a:ahLst/>
            <a:cxnLst/>
            <a:rect l="l" t="t" r="r" b="b"/>
            <a:pathLst>
              <a:path w="7799826" h="964342">
                <a:moveTo>
                  <a:pt x="0" y="0"/>
                </a:moveTo>
                <a:lnTo>
                  <a:pt x="7799826" y="0"/>
                </a:lnTo>
                <a:lnTo>
                  <a:pt x="7799826" y="964342"/>
                </a:lnTo>
                <a:lnTo>
                  <a:pt x="0" y="96434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298647" y="6940697"/>
            <a:ext cx="6921795" cy="4114800"/>
          </a:xfrm>
          <a:custGeom>
            <a:avLst/>
            <a:gdLst/>
            <a:ahLst/>
            <a:cxnLst/>
            <a:rect l="l" t="t" r="r" b="b"/>
            <a:pathLst>
              <a:path w="6921795" h="4114800">
                <a:moveTo>
                  <a:pt x="0" y="0"/>
                </a:moveTo>
                <a:lnTo>
                  <a:pt x="6921795" y="0"/>
                </a:lnTo>
                <a:lnTo>
                  <a:pt x="69217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2697710" y="2222543"/>
            <a:ext cx="9225248" cy="1486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966"/>
              </a:lnSpc>
            </a:pPr>
            <a:r>
              <a:rPr lang="en-US" sz="8547">
                <a:solidFill>
                  <a:srgbClr val="01070A"/>
                </a:solidFill>
                <a:latin typeface="A Day Without Sun Text Bold"/>
              </a:rPr>
              <a:t>Цель: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225025" y="3902948"/>
            <a:ext cx="13837950" cy="3003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959"/>
              </a:lnSpc>
            </a:pPr>
            <a:r>
              <a:rPr lang="en-US" sz="4548">
                <a:solidFill>
                  <a:srgbClr val="000000"/>
                </a:solidFill>
                <a:latin typeface="A Day Without Sun Text Bold"/>
              </a:rPr>
              <a:t>Поделиться опытом эффективного использования игровых технологий при подготовке к обучению грамоте и формировании навыка чтения.</a:t>
            </a:r>
          </a:p>
          <a:p>
            <a:pPr>
              <a:lnSpc>
                <a:spcPts val="5959"/>
              </a:lnSpc>
            </a:pPr>
            <a:endParaRPr lang="en-US" sz="4548">
              <a:solidFill>
                <a:srgbClr val="000000"/>
              </a:solidFill>
              <a:latin typeface="A Day Without Sun Text Bold"/>
            </a:endParaRPr>
          </a:p>
        </p:txBody>
      </p:sp>
      <p:sp>
        <p:nvSpPr>
          <p:cNvPr id="14" name="Freeform 14"/>
          <p:cNvSpPr/>
          <p:nvPr/>
        </p:nvSpPr>
        <p:spPr>
          <a:xfrm rot="6117340">
            <a:off x="322543" y="3089576"/>
            <a:ext cx="773746" cy="2518107"/>
          </a:xfrm>
          <a:custGeom>
            <a:avLst/>
            <a:gdLst/>
            <a:ahLst/>
            <a:cxnLst/>
            <a:rect l="l" t="t" r="r" b="b"/>
            <a:pathLst>
              <a:path w="773746" h="2518107">
                <a:moveTo>
                  <a:pt x="0" y="0"/>
                </a:moveTo>
                <a:lnTo>
                  <a:pt x="773746" y="0"/>
                </a:lnTo>
                <a:lnTo>
                  <a:pt x="773746" y="2518107"/>
                </a:lnTo>
                <a:lnTo>
                  <a:pt x="0" y="251810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-602469" y="7488831"/>
            <a:ext cx="3199422" cy="3295285"/>
          </a:xfrm>
          <a:custGeom>
            <a:avLst/>
            <a:gdLst/>
            <a:ahLst/>
            <a:cxnLst/>
            <a:rect l="l" t="t" r="r" b="b"/>
            <a:pathLst>
              <a:path w="3199422" h="3295285">
                <a:moveTo>
                  <a:pt x="0" y="0"/>
                </a:moveTo>
                <a:lnTo>
                  <a:pt x="3199422" y="0"/>
                </a:lnTo>
                <a:lnTo>
                  <a:pt x="3199422" y="3295284"/>
                </a:lnTo>
                <a:lnTo>
                  <a:pt x="0" y="329528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512525" y="-1233744"/>
            <a:ext cx="23800525" cy="12258174"/>
          </a:xfrm>
          <a:custGeom>
            <a:avLst/>
            <a:gdLst/>
            <a:ahLst/>
            <a:cxnLst/>
            <a:rect l="l" t="t" r="r" b="b"/>
            <a:pathLst>
              <a:path w="23800525" h="12258174">
                <a:moveTo>
                  <a:pt x="0" y="0"/>
                </a:moveTo>
                <a:lnTo>
                  <a:pt x="23800525" y="0"/>
                </a:lnTo>
                <a:lnTo>
                  <a:pt x="23800525" y="12258175"/>
                </a:lnTo>
                <a:lnTo>
                  <a:pt x="0" y="122581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340" r="-1201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4211917" y="612380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345642" y="1428927"/>
            <a:ext cx="17436327" cy="8012874"/>
            <a:chOff x="0" y="0"/>
            <a:chExt cx="7434214" cy="341639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7434214" cy="3416398"/>
            </a:xfrm>
            <a:custGeom>
              <a:avLst/>
              <a:gdLst/>
              <a:ahLst/>
              <a:cxnLst/>
              <a:rect l="l" t="t" r="r" b="b"/>
              <a:pathLst>
                <a:path w="7434214" h="3416398">
                  <a:moveTo>
                    <a:pt x="13764" y="0"/>
                  </a:moveTo>
                  <a:lnTo>
                    <a:pt x="7420450" y="0"/>
                  </a:lnTo>
                  <a:cubicBezTo>
                    <a:pt x="7424100" y="0"/>
                    <a:pt x="7427602" y="1450"/>
                    <a:pt x="7430183" y="4031"/>
                  </a:cubicBezTo>
                  <a:cubicBezTo>
                    <a:pt x="7432764" y="6613"/>
                    <a:pt x="7434214" y="10114"/>
                    <a:pt x="7434214" y="13764"/>
                  </a:cubicBezTo>
                  <a:lnTo>
                    <a:pt x="7434214" y="3402633"/>
                  </a:lnTo>
                  <a:cubicBezTo>
                    <a:pt x="7434214" y="3406284"/>
                    <a:pt x="7432764" y="3409785"/>
                    <a:pt x="7430183" y="3412366"/>
                  </a:cubicBezTo>
                  <a:cubicBezTo>
                    <a:pt x="7427602" y="3414947"/>
                    <a:pt x="7424100" y="3416398"/>
                    <a:pt x="7420450" y="3416398"/>
                  </a:cubicBezTo>
                  <a:lnTo>
                    <a:pt x="13764" y="3416398"/>
                  </a:lnTo>
                  <a:cubicBezTo>
                    <a:pt x="10114" y="3416398"/>
                    <a:pt x="6613" y="3414947"/>
                    <a:pt x="4031" y="3412366"/>
                  </a:cubicBezTo>
                  <a:cubicBezTo>
                    <a:pt x="1450" y="3409785"/>
                    <a:pt x="0" y="3406284"/>
                    <a:pt x="0" y="3402633"/>
                  </a:cubicBezTo>
                  <a:lnTo>
                    <a:pt x="0" y="13764"/>
                  </a:lnTo>
                  <a:cubicBezTo>
                    <a:pt x="0" y="10114"/>
                    <a:pt x="1450" y="6613"/>
                    <a:pt x="4031" y="4031"/>
                  </a:cubicBezTo>
                  <a:cubicBezTo>
                    <a:pt x="6613" y="1450"/>
                    <a:pt x="10114" y="0"/>
                    <a:pt x="13764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7434214" cy="346402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-5690565" y="-886822"/>
            <a:ext cx="8310827" cy="2998404"/>
          </a:xfrm>
          <a:custGeom>
            <a:avLst/>
            <a:gdLst/>
            <a:ahLst/>
            <a:cxnLst/>
            <a:rect l="l" t="t" r="r" b="b"/>
            <a:pathLst>
              <a:path w="8310827" h="2998404">
                <a:moveTo>
                  <a:pt x="0" y="0"/>
                </a:moveTo>
                <a:lnTo>
                  <a:pt x="8310827" y="0"/>
                </a:lnTo>
                <a:lnTo>
                  <a:pt x="8310827" y="2998404"/>
                </a:lnTo>
                <a:lnTo>
                  <a:pt x="0" y="29984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7073" t="-11190" r="-21855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1028700" y="1824904"/>
            <a:ext cx="5000472" cy="7230160"/>
          </a:xfrm>
          <a:custGeom>
            <a:avLst/>
            <a:gdLst/>
            <a:ahLst/>
            <a:cxnLst/>
            <a:rect l="l" t="t" r="r" b="b"/>
            <a:pathLst>
              <a:path w="5000472" h="7230160">
                <a:moveTo>
                  <a:pt x="0" y="0"/>
                </a:moveTo>
                <a:lnTo>
                  <a:pt x="5000472" y="0"/>
                </a:lnTo>
                <a:lnTo>
                  <a:pt x="5000472" y="7230160"/>
                </a:lnTo>
                <a:lnTo>
                  <a:pt x="0" y="72301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6584555" y="1815664"/>
            <a:ext cx="4958502" cy="7239400"/>
          </a:xfrm>
          <a:custGeom>
            <a:avLst/>
            <a:gdLst/>
            <a:ahLst/>
            <a:cxnLst/>
            <a:rect l="l" t="t" r="r" b="b"/>
            <a:pathLst>
              <a:path w="4958502" h="7239400">
                <a:moveTo>
                  <a:pt x="0" y="0"/>
                </a:moveTo>
                <a:lnTo>
                  <a:pt x="4958501" y="0"/>
                </a:lnTo>
                <a:lnTo>
                  <a:pt x="4958501" y="7239400"/>
                </a:lnTo>
                <a:lnTo>
                  <a:pt x="0" y="72394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2472" b="-6511"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2095506" y="1824904"/>
            <a:ext cx="4971147" cy="7230160"/>
          </a:xfrm>
          <a:custGeom>
            <a:avLst/>
            <a:gdLst/>
            <a:ahLst/>
            <a:cxnLst/>
            <a:rect l="l" t="t" r="r" b="b"/>
            <a:pathLst>
              <a:path w="4971147" h="7230160">
                <a:moveTo>
                  <a:pt x="0" y="0"/>
                </a:moveTo>
                <a:lnTo>
                  <a:pt x="4971148" y="0"/>
                </a:lnTo>
                <a:lnTo>
                  <a:pt x="4971148" y="7230160"/>
                </a:lnTo>
                <a:lnTo>
                  <a:pt x="0" y="723016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2255" b="-7028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9911516" y="-886822"/>
            <a:ext cx="8310827" cy="2998404"/>
          </a:xfrm>
          <a:custGeom>
            <a:avLst/>
            <a:gdLst/>
            <a:ahLst/>
            <a:cxnLst/>
            <a:rect l="l" t="t" r="r" b="b"/>
            <a:pathLst>
              <a:path w="8310827" h="2998404">
                <a:moveTo>
                  <a:pt x="0" y="0"/>
                </a:moveTo>
                <a:lnTo>
                  <a:pt x="8310827" y="0"/>
                </a:lnTo>
                <a:lnTo>
                  <a:pt x="8310827" y="2998404"/>
                </a:lnTo>
                <a:lnTo>
                  <a:pt x="0" y="29984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7073" t="-11190" r="-21855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2135972" y="-886822"/>
            <a:ext cx="8310827" cy="2998404"/>
          </a:xfrm>
          <a:custGeom>
            <a:avLst/>
            <a:gdLst/>
            <a:ahLst/>
            <a:cxnLst/>
            <a:rect l="l" t="t" r="r" b="b"/>
            <a:pathLst>
              <a:path w="8310827" h="2998404">
                <a:moveTo>
                  <a:pt x="0" y="0"/>
                </a:moveTo>
                <a:lnTo>
                  <a:pt x="8310827" y="0"/>
                </a:lnTo>
                <a:lnTo>
                  <a:pt x="8310827" y="2998404"/>
                </a:lnTo>
                <a:lnTo>
                  <a:pt x="0" y="29984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7073" t="-11190" r="-21855"/>
            </a:stretch>
          </a:blipFill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0" y="0"/>
            <a:ext cx="18288000" cy="10287000"/>
            <a:chOff x="0" y="0"/>
            <a:chExt cx="4816593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816592" cy="2709333"/>
            </a:xfrm>
            <a:custGeom>
              <a:avLst/>
              <a:gdLst/>
              <a:ahLst/>
              <a:cxnLst/>
              <a:rect l="l" t="t" r="r" b="b"/>
              <a:pathLst>
                <a:path w="4816592" h="2709333">
                  <a:moveTo>
                    <a:pt x="0" y="0"/>
                  </a:moveTo>
                  <a:lnTo>
                    <a:pt x="4816592" y="0"/>
                  </a:lnTo>
                  <a:lnTo>
                    <a:pt x="4816592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657225" cap="sq">
              <a:solidFill>
                <a:srgbClr val="B7DBED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816593" cy="275695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1400634" y="5428244"/>
            <a:ext cx="8436357" cy="5844796"/>
          </a:xfrm>
          <a:custGeom>
            <a:avLst/>
            <a:gdLst/>
            <a:ahLst/>
            <a:cxnLst/>
            <a:rect l="l" t="t" r="r" b="b"/>
            <a:pathLst>
              <a:path w="8436357" h="5844796">
                <a:moveTo>
                  <a:pt x="0" y="0"/>
                </a:moveTo>
                <a:lnTo>
                  <a:pt x="8436357" y="0"/>
                </a:lnTo>
                <a:lnTo>
                  <a:pt x="8436357" y="5844796"/>
                </a:lnTo>
                <a:lnTo>
                  <a:pt x="0" y="584479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775654" y="5143500"/>
            <a:ext cx="9448343" cy="5616757"/>
          </a:xfrm>
          <a:custGeom>
            <a:avLst/>
            <a:gdLst/>
            <a:ahLst/>
            <a:cxnLst/>
            <a:rect l="l" t="t" r="r" b="b"/>
            <a:pathLst>
              <a:path w="9448343" h="5616757">
                <a:moveTo>
                  <a:pt x="0" y="0"/>
                </a:moveTo>
                <a:lnTo>
                  <a:pt x="9448342" y="0"/>
                </a:lnTo>
                <a:lnTo>
                  <a:pt x="9448342" y="5616757"/>
                </a:lnTo>
                <a:lnTo>
                  <a:pt x="0" y="561675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492539" y="-3012504"/>
            <a:ext cx="16230600" cy="5579269"/>
          </a:xfrm>
          <a:custGeom>
            <a:avLst/>
            <a:gdLst/>
            <a:ahLst/>
            <a:cxnLst/>
            <a:rect l="l" t="t" r="r" b="b"/>
            <a:pathLst>
              <a:path w="16230600" h="5579269">
                <a:moveTo>
                  <a:pt x="0" y="0"/>
                </a:moveTo>
                <a:lnTo>
                  <a:pt x="16230600" y="0"/>
                </a:lnTo>
                <a:lnTo>
                  <a:pt x="16230600" y="5579269"/>
                </a:lnTo>
                <a:lnTo>
                  <a:pt x="0" y="557926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667623" y="3313694"/>
            <a:ext cx="16952753" cy="22275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919"/>
              </a:lnSpc>
            </a:pPr>
            <a:r>
              <a:rPr lang="en-US" sz="12799">
                <a:solidFill>
                  <a:srgbClr val="01070A"/>
                </a:solidFill>
                <a:latin typeface="A Day Without Sun Text Bold Italics"/>
              </a:rPr>
              <a:t>Спасибо за внимание!</a:t>
            </a:r>
          </a:p>
        </p:txBody>
      </p:sp>
      <p:sp>
        <p:nvSpPr>
          <p:cNvPr id="10" name="Freeform 10"/>
          <p:cNvSpPr/>
          <p:nvPr/>
        </p:nvSpPr>
        <p:spPr>
          <a:xfrm>
            <a:off x="-8346199" y="-1760934"/>
            <a:ext cx="16230600" cy="5579269"/>
          </a:xfrm>
          <a:custGeom>
            <a:avLst/>
            <a:gdLst/>
            <a:ahLst/>
            <a:cxnLst/>
            <a:rect l="l" t="t" r="r" b="b"/>
            <a:pathLst>
              <a:path w="16230600" h="5579269">
                <a:moveTo>
                  <a:pt x="0" y="0"/>
                </a:moveTo>
                <a:lnTo>
                  <a:pt x="16230600" y="0"/>
                </a:lnTo>
                <a:lnTo>
                  <a:pt x="16230600" y="5579268"/>
                </a:lnTo>
                <a:lnTo>
                  <a:pt x="0" y="55792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596953" y="1288903"/>
            <a:ext cx="14162591" cy="7709194"/>
            <a:chOff x="0" y="0"/>
            <a:chExt cx="3730065" cy="203040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730065" cy="2030405"/>
            </a:xfrm>
            <a:custGeom>
              <a:avLst/>
              <a:gdLst/>
              <a:ahLst/>
              <a:cxnLst/>
              <a:rect l="l" t="t" r="r" b="b"/>
              <a:pathLst>
                <a:path w="3730065" h="2030405">
                  <a:moveTo>
                    <a:pt x="0" y="0"/>
                  </a:moveTo>
                  <a:lnTo>
                    <a:pt x="3730065" y="0"/>
                  </a:lnTo>
                  <a:lnTo>
                    <a:pt x="3730065" y="2030405"/>
                  </a:lnTo>
                  <a:lnTo>
                    <a:pt x="0" y="2030405"/>
                  </a:lnTo>
                  <a:close/>
                </a:path>
              </a:pathLst>
            </a:custGeom>
            <a:solidFill>
              <a:srgbClr val="000000">
                <a:alpha val="31765"/>
              </a:srgbClr>
            </a:solidFill>
            <a:ln w="38100" cap="sq">
              <a:solidFill>
                <a:srgbClr val="000000">
                  <a:alpha val="31765"/>
                </a:srgbClr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730065" cy="207803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849014" y="909048"/>
            <a:ext cx="14589972" cy="8090467"/>
            <a:chOff x="0" y="0"/>
            <a:chExt cx="3842626" cy="213082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842626" cy="2130823"/>
            </a:xfrm>
            <a:custGeom>
              <a:avLst/>
              <a:gdLst/>
              <a:ahLst/>
              <a:cxnLst/>
              <a:rect l="l" t="t" r="r" b="b"/>
              <a:pathLst>
                <a:path w="3842626" h="2130823">
                  <a:moveTo>
                    <a:pt x="5837" y="0"/>
                  </a:moveTo>
                  <a:lnTo>
                    <a:pt x="3836789" y="0"/>
                  </a:lnTo>
                  <a:cubicBezTo>
                    <a:pt x="3840013" y="0"/>
                    <a:pt x="3842626" y="2613"/>
                    <a:pt x="3842626" y="5837"/>
                  </a:cubicBezTo>
                  <a:lnTo>
                    <a:pt x="3842626" y="2124986"/>
                  </a:lnTo>
                  <a:cubicBezTo>
                    <a:pt x="3842626" y="2128209"/>
                    <a:pt x="3840013" y="2130823"/>
                    <a:pt x="3836789" y="2130823"/>
                  </a:cubicBezTo>
                  <a:lnTo>
                    <a:pt x="5837" y="2130823"/>
                  </a:lnTo>
                  <a:cubicBezTo>
                    <a:pt x="2613" y="2130823"/>
                    <a:pt x="0" y="2128209"/>
                    <a:pt x="0" y="2124986"/>
                  </a:cubicBezTo>
                  <a:lnTo>
                    <a:pt x="0" y="5837"/>
                  </a:lnTo>
                  <a:cubicBezTo>
                    <a:pt x="0" y="2613"/>
                    <a:pt x="2613" y="0"/>
                    <a:pt x="5837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0" y="-47625"/>
              <a:ext cx="3842626" cy="217844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7310334" y="-37790"/>
            <a:ext cx="3667332" cy="946839"/>
          </a:xfrm>
          <a:custGeom>
            <a:avLst/>
            <a:gdLst/>
            <a:ahLst/>
            <a:cxnLst/>
            <a:rect l="l" t="t" r="r" b="b"/>
            <a:pathLst>
              <a:path w="3667332" h="946839">
                <a:moveTo>
                  <a:pt x="0" y="0"/>
                </a:moveTo>
                <a:lnTo>
                  <a:pt x="3667332" y="0"/>
                </a:lnTo>
                <a:lnTo>
                  <a:pt x="3667332" y="946838"/>
                </a:lnTo>
                <a:lnTo>
                  <a:pt x="0" y="9468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655829" y="1015955"/>
            <a:ext cx="7799826" cy="964342"/>
          </a:xfrm>
          <a:custGeom>
            <a:avLst/>
            <a:gdLst/>
            <a:ahLst/>
            <a:cxnLst/>
            <a:rect l="l" t="t" r="r" b="b"/>
            <a:pathLst>
              <a:path w="7799826" h="964342">
                <a:moveTo>
                  <a:pt x="0" y="0"/>
                </a:moveTo>
                <a:lnTo>
                  <a:pt x="7799826" y="0"/>
                </a:lnTo>
                <a:lnTo>
                  <a:pt x="7799826" y="964343"/>
                </a:lnTo>
                <a:lnTo>
                  <a:pt x="0" y="96434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3298647" y="6940697"/>
            <a:ext cx="6921795" cy="4114800"/>
          </a:xfrm>
          <a:custGeom>
            <a:avLst/>
            <a:gdLst/>
            <a:ahLst/>
            <a:cxnLst/>
            <a:rect l="l" t="t" r="r" b="b"/>
            <a:pathLst>
              <a:path w="6921795" h="4114800">
                <a:moveTo>
                  <a:pt x="0" y="0"/>
                </a:moveTo>
                <a:lnTo>
                  <a:pt x="6921795" y="0"/>
                </a:lnTo>
                <a:lnTo>
                  <a:pt x="69217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2" name="TextBox 12"/>
          <p:cNvSpPr txBox="1"/>
          <p:nvPr/>
        </p:nvSpPr>
        <p:spPr>
          <a:xfrm>
            <a:off x="2249173" y="659483"/>
            <a:ext cx="9225248" cy="14867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966"/>
              </a:lnSpc>
            </a:pPr>
            <a:r>
              <a:rPr lang="en-US" sz="8547">
                <a:solidFill>
                  <a:srgbClr val="01070A"/>
                </a:solidFill>
                <a:latin typeface="A Day Without Sun Text Bold"/>
              </a:rPr>
              <a:t>Актуальность: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955619" y="1932673"/>
            <a:ext cx="12376763" cy="6083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824"/>
              </a:lnSpc>
            </a:pPr>
            <a:r>
              <a:rPr lang="en-US" sz="3682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ru-RU" sz="2800" dirty="0" err="1">
                <a:solidFill>
                  <a:srgbClr val="000000"/>
                </a:solidFill>
                <a:latin typeface="A Day Without Sun Text Bold"/>
              </a:rPr>
              <a:t>П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роблема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подготовки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детей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старшего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дошкольного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возраста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к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обучению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грамоте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является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одной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из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наиболее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актуальных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.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От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того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как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ребенок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в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дошкольном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возрасте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будет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введен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в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грамоту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во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многом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зависят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его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дальнейшие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успехи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в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школе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не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только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в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чтении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и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письме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но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и в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усвоении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русского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языка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в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целом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.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На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сегодняшний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день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ФОП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ставит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перед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дошкольниками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серьезные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задачи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, -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обеспечить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преемственность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и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непрерывность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в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организации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образовательной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воспитательной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учебно-методической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работы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между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дошкольным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и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начальным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образованием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.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Что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мы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успешно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и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пытаемся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реализовать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в </a:t>
            </a:r>
            <a:r>
              <a:rPr lang="en-US" sz="2800" dirty="0" err="1">
                <a:solidFill>
                  <a:srgbClr val="000000"/>
                </a:solidFill>
                <a:latin typeface="A Day Without Sun Text Bold"/>
              </a:rPr>
              <a:t>рамках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  М</a:t>
            </a:r>
            <a:r>
              <a:rPr lang="ru-RU" sz="2800" dirty="0">
                <a:solidFill>
                  <a:srgbClr val="000000"/>
                </a:solidFill>
                <a:latin typeface="A Day Without Sun Text Bold"/>
              </a:rPr>
              <a:t>КД</a:t>
            </a:r>
            <a:r>
              <a:rPr lang="en-US" sz="2800" dirty="0">
                <a:solidFill>
                  <a:srgbClr val="000000"/>
                </a:solidFill>
                <a:latin typeface="A Day Without Sun Text Bold"/>
              </a:rPr>
              <a:t>ОУ </a:t>
            </a:r>
            <a:r>
              <a:rPr lang="ru-RU" sz="2800" dirty="0">
                <a:solidFill>
                  <a:srgbClr val="000000"/>
                </a:solidFill>
                <a:latin typeface="A Day Without Sun Text Bold"/>
              </a:rPr>
              <a:t>детский сад «Родничок» с. Лебедевка. </a:t>
            </a:r>
            <a:endParaRPr lang="en-US" sz="2800" dirty="0">
              <a:solidFill>
                <a:srgbClr val="000000"/>
              </a:solidFill>
              <a:latin typeface="A Day Without Sun Text Bold"/>
            </a:endParaRPr>
          </a:p>
        </p:txBody>
      </p:sp>
      <p:sp>
        <p:nvSpPr>
          <p:cNvPr id="14" name="Freeform 14"/>
          <p:cNvSpPr/>
          <p:nvPr/>
        </p:nvSpPr>
        <p:spPr>
          <a:xfrm rot="6117340">
            <a:off x="322543" y="1809724"/>
            <a:ext cx="773746" cy="2518107"/>
          </a:xfrm>
          <a:custGeom>
            <a:avLst/>
            <a:gdLst/>
            <a:ahLst/>
            <a:cxnLst/>
            <a:rect l="l" t="t" r="r" b="b"/>
            <a:pathLst>
              <a:path w="773746" h="2518107">
                <a:moveTo>
                  <a:pt x="0" y="0"/>
                </a:moveTo>
                <a:lnTo>
                  <a:pt x="773746" y="0"/>
                </a:lnTo>
                <a:lnTo>
                  <a:pt x="773746" y="2518107"/>
                </a:lnTo>
                <a:lnTo>
                  <a:pt x="0" y="251810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-602469" y="7488831"/>
            <a:ext cx="3199422" cy="3295285"/>
          </a:xfrm>
          <a:custGeom>
            <a:avLst/>
            <a:gdLst/>
            <a:ahLst/>
            <a:cxnLst/>
            <a:rect l="l" t="t" r="r" b="b"/>
            <a:pathLst>
              <a:path w="3199422" h="3295285">
                <a:moveTo>
                  <a:pt x="0" y="0"/>
                </a:moveTo>
                <a:lnTo>
                  <a:pt x="3199422" y="0"/>
                </a:lnTo>
                <a:lnTo>
                  <a:pt x="3199422" y="3295284"/>
                </a:lnTo>
                <a:lnTo>
                  <a:pt x="0" y="3295284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2007541" y="1028700"/>
            <a:ext cx="14154503" cy="8229600"/>
            <a:chOff x="0" y="0"/>
            <a:chExt cx="3727935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727935" cy="2167467"/>
            </a:xfrm>
            <a:custGeom>
              <a:avLst/>
              <a:gdLst/>
              <a:ahLst/>
              <a:cxnLst/>
              <a:rect l="l" t="t" r="r" b="b"/>
              <a:pathLst>
                <a:path w="3727935" h="2167467">
                  <a:moveTo>
                    <a:pt x="6017" y="0"/>
                  </a:moveTo>
                  <a:lnTo>
                    <a:pt x="3721918" y="0"/>
                  </a:lnTo>
                  <a:cubicBezTo>
                    <a:pt x="3725241" y="0"/>
                    <a:pt x="3727935" y="2694"/>
                    <a:pt x="3727935" y="6017"/>
                  </a:cubicBezTo>
                  <a:lnTo>
                    <a:pt x="3727935" y="2161450"/>
                  </a:lnTo>
                  <a:cubicBezTo>
                    <a:pt x="3727935" y="2164773"/>
                    <a:pt x="3725241" y="2167467"/>
                    <a:pt x="3721918" y="2167467"/>
                  </a:cubicBezTo>
                  <a:lnTo>
                    <a:pt x="6017" y="2167467"/>
                  </a:lnTo>
                  <a:cubicBezTo>
                    <a:pt x="2694" y="2167467"/>
                    <a:pt x="0" y="2164773"/>
                    <a:pt x="0" y="2161450"/>
                  </a:cubicBezTo>
                  <a:lnTo>
                    <a:pt x="0" y="6017"/>
                  </a:lnTo>
                  <a:cubicBezTo>
                    <a:pt x="0" y="2694"/>
                    <a:pt x="2694" y="0"/>
                    <a:pt x="6017" y="0"/>
                  </a:cubicBezTo>
                  <a:close/>
                </a:path>
              </a:pathLst>
            </a:custGeom>
            <a:solidFill>
              <a:srgbClr val="FFFFFF"/>
            </a:solidFill>
            <a:ln w="38100" cap="sq">
              <a:solidFill>
                <a:srgbClr val="000000"/>
              </a:solidFill>
              <a:prstDash val="solid"/>
              <a:miter/>
            </a:ln>
          </p:spPr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3727935" cy="22150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24455" y="6853721"/>
            <a:ext cx="4258444" cy="3433279"/>
          </a:xfrm>
          <a:custGeom>
            <a:avLst/>
            <a:gdLst/>
            <a:ahLst/>
            <a:cxnLst/>
            <a:rect l="l" t="t" r="r" b="b"/>
            <a:pathLst>
              <a:path w="4258444" h="3433279">
                <a:moveTo>
                  <a:pt x="0" y="0"/>
                </a:moveTo>
                <a:lnTo>
                  <a:pt x="4258445" y="0"/>
                </a:lnTo>
                <a:lnTo>
                  <a:pt x="4258445" y="3433279"/>
                </a:lnTo>
                <a:lnTo>
                  <a:pt x="0" y="343327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1664827" y="7219340"/>
            <a:ext cx="7139348" cy="3108908"/>
          </a:xfrm>
          <a:custGeom>
            <a:avLst/>
            <a:gdLst/>
            <a:ahLst/>
            <a:cxnLst/>
            <a:rect l="l" t="t" r="r" b="b"/>
            <a:pathLst>
              <a:path w="7139348" h="3108908">
                <a:moveTo>
                  <a:pt x="0" y="0"/>
                </a:moveTo>
                <a:lnTo>
                  <a:pt x="7139348" y="0"/>
                </a:lnTo>
                <a:lnTo>
                  <a:pt x="7139348" y="3108908"/>
                </a:lnTo>
                <a:lnTo>
                  <a:pt x="0" y="310890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2453677" y="1409700"/>
            <a:ext cx="13167323" cy="77328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704"/>
              </a:lnSpc>
            </a:pPr>
            <a:r>
              <a:rPr lang="en-US" sz="5118" dirty="0" err="1">
                <a:solidFill>
                  <a:srgbClr val="000000"/>
                </a:solidFill>
                <a:latin typeface="A Day Without Sun Text Bold"/>
              </a:rPr>
              <a:t>Чтобы</a:t>
            </a:r>
            <a:r>
              <a:rPr lang="en-US" sz="5118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5118" dirty="0" err="1">
                <a:solidFill>
                  <a:srgbClr val="000000"/>
                </a:solidFill>
                <a:latin typeface="A Day Without Sun Text Bold"/>
              </a:rPr>
              <a:t>превратить</a:t>
            </a:r>
            <a:r>
              <a:rPr lang="en-US" sz="5118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5118" dirty="0" err="1">
                <a:solidFill>
                  <a:srgbClr val="000000"/>
                </a:solidFill>
                <a:latin typeface="A Day Without Sun Text Bold"/>
              </a:rPr>
              <a:t>подготовку</a:t>
            </a:r>
            <a:r>
              <a:rPr lang="en-US" sz="5118" dirty="0">
                <a:solidFill>
                  <a:srgbClr val="000000"/>
                </a:solidFill>
                <a:latin typeface="A Day Without Sun Text Bold"/>
              </a:rPr>
              <a:t> к </a:t>
            </a:r>
            <a:r>
              <a:rPr lang="en-US" sz="5118" dirty="0" err="1">
                <a:solidFill>
                  <a:srgbClr val="000000"/>
                </a:solidFill>
                <a:latin typeface="A Day Without Sun Text Bold"/>
              </a:rPr>
              <a:t>обучению</a:t>
            </a:r>
            <a:r>
              <a:rPr lang="en-US" sz="5118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5118" dirty="0" err="1">
                <a:solidFill>
                  <a:srgbClr val="000000"/>
                </a:solidFill>
                <a:latin typeface="A Day Without Sun Text Bold"/>
              </a:rPr>
              <a:t>грамоте</a:t>
            </a:r>
            <a:r>
              <a:rPr lang="en-US" sz="5118" dirty="0">
                <a:solidFill>
                  <a:srgbClr val="000000"/>
                </a:solidFill>
                <a:latin typeface="A Day Without Sun Text Bold"/>
              </a:rPr>
              <a:t> и </a:t>
            </a:r>
            <a:r>
              <a:rPr lang="en-US" sz="5118" dirty="0" err="1">
                <a:solidFill>
                  <a:srgbClr val="000000"/>
                </a:solidFill>
                <a:latin typeface="A Day Without Sun Text Bold"/>
              </a:rPr>
              <a:t>овладению</a:t>
            </a:r>
            <a:r>
              <a:rPr lang="en-US" sz="5118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5118" dirty="0" err="1">
                <a:solidFill>
                  <a:srgbClr val="000000"/>
                </a:solidFill>
                <a:latin typeface="A Day Without Sun Text Bold"/>
              </a:rPr>
              <a:t>навыками</a:t>
            </a:r>
            <a:r>
              <a:rPr lang="en-US" sz="5118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5118" dirty="0" err="1">
                <a:solidFill>
                  <a:srgbClr val="000000"/>
                </a:solidFill>
                <a:latin typeface="A Day Without Sun Text Bold"/>
              </a:rPr>
              <a:t>чтения</a:t>
            </a:r>
            <a:r>
              <a:rPr lang="en-US" sz="5118" dirty="0">
                <a:solidFill>
                  <a:srgbClr val="000000"/>
                </a:solidFill>
                <a:latin typeface="A Day Without Sun Text Bold"/>
              </a:rPr>
              <a:t> в </a:t>
            </a:r>
            <a:r>
              <a:rPr lang="en-US" sz="5118" dirty="0" err="1">
                <a:solidFill>
                  <a:srgbClr val="000000"/>
                </a:solidFill>
                <a:latin typeface="A Day Without Sun Text Bold"/>
              </a:rPr>
              <a:t>увлекательный</a:t>
            </a:r>
            <a:r>
              <a:rPr lang="en-US" sz="5118" dirty="0">
                <a:solidFill>
                  <a:srgbClr val="000000"/>
                </a:solidFill>
                <a:latin typeface="A Day Without Sun Text Bold"/>
              </a:rPr>
              <a:t> и </a:t>
            </a:r>
            <a:r>
              <a:rPr lang="en-US" sz="5118" dirty="0" err="1">
                <a:solidFill>
                  <a:srgbClr val="000000"/>
                </a:solidFill>
                <a:latin typeface="A Day Without Sun Text Bold"/>
              </a:rPr>
              <a:t>захватывающий</a:t>
            </a:r>
            <a:r>
              <a:rPr lang="en-US" sz="5118" dirty="0">
                <a:solidFill>
                  <a:srgbClr val="000000"/>
                </a:solidFill>
                <a:latin typeface="A Day Without Sun Text Bold"/>
              </a:rPr>
              <a:t> </a:t>
            </a:r>
            <a:r>
              <a:rPr lang="en-US" sz="5118" dirty="0" err="1">
                <a:solidFill>
                  <a:srgbClr val="000000"/>
                </a:solidFill>
                <a:latin typeface="A Day Without Sun Text Bold"/>
              </a:rPr>
              <a:t>процесс</a:t>
            </a:r>
            <a:r>
              <a:rPr lang="en-US" sz="5118" dirty="0">
                <a:solidFill>
                  <a:srgbClr val="000000"/>
                </a:solidFill>
                <a:latin typeface="A Day Without Sun Text Bold"/>
              </a:rPr>
              <a:t>,</a:t>
            </a:r>
            <a:r>
              <a:rPr lang="en-US" sz="5118" dirty="0">
                <a:solidFill>
                  <a:srgbClr val="000000"/>
                </a:solidFill>
                <a:latin typeface="A Day Without Sun Text"/>
              </a:rPr>
              <a:t>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мы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выстраивали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свою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работу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,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подбирая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интересные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игры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 и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пособия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,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которые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способствовали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эффективному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достижению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поставленных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перед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нами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 </a:t>
            </a:r>
            <a:r>
              <a:rPr lang="en-US" sz="5118" dirty="0" err="1">
                <a:solidFill>
                  <a:srgbClr val="FF8166"/>
                </a:solidFill>
                <a:latin typeface="A Day Without Sun Text Bold Italics"/>
              </a:rPr>
              <a:t>задач</a:t>
            </a:r>
            <a:r>
              <a:rPr lang="en-US" sz="5118" dirty="0">
                <a:solidFill>
                  <a:srgbClr val="FF8166"/>
                </a:solidFill>
                <a:latin typeface="A Day Without Sun Text Bold Italics"/>
              </a:rPr>
              <a:t>.</a:t>
            </a:r>
          </a:p>
          <a:p>
            <a:pPr>
              <a:lnSpc>
                <a:spcPts val="6704"/>
              </a:lnSpc>
            </a:pPr>
            <a:endParaRPr lang="en-US" sz="5118" dirty="0">
              <a:solidFill>
                <a:srgbClr val="FF8166"/>
              </a:solidFill>
              <a:latin typeface="A Day Without Sun Text Bold Italics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5234501" y="0"/>
            <a:ext cx="2729993" cy="4114800"/>
          </a:xfrm>
          <a:custGeom>
            <a:avLst/>
            <a:gdLst/>
            <a:ahLst/>
            <a:cxnLst/>
            <a:rect l="l" t="t" r="r" b="b"/>
            <a:pathLst>
              <a:path w="2729993" h="4114800">
                <a:moveTo>
                  <a:pt x="0" y="0"/>
                </a:moveTo>
                <a:lnTo>
                  <a:pt x="2729993" y="0"/>
                </a:lnTo>
                <a:lnTo>
                  <a:pt x="2729993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E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132248" y="0"/>
            <a:ext cx="20552495" cy="3437872"/>
          </a:xfrm>
          <a:custGeom>
            <a:avLst/>
            <a:gdLst/>
            <a:ahLst/>
            <a:cxnLst/>
            <a:rect l="l" t="t" r="r" b="b"/>
            <a:pathLst>
              <a:path w="20552495" h="3437872">
                <a:moveTo>
                  <a:pt x="0" y="0"/>
                </a:moveTo>
                <a:lnTo>
                  <a:pt x="20552496" y="0"/>
                </a:lnTo>
                <a:lnTo>
                  <a:pt x="20552496" y="3437872"/>
                </a:lnTo>
                <a:lnTo>
                  <a:pt x="0" y="34378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8700" y="3196462"/>
            <a:ext cx="3835287" cy="3387996"/>
          </a:xfrm>
          <a:custGeom>
            <a:avLst/>
            <a:gdLst/>
            <a:ahLst/>
            <a:cxnLst/>
            <a:rect l="l" t="t" r="r" b="b"/>
            <a:pathLst>
              <a:path w="3835287" h="3387996">
                <a:moveTo>
                  <a:pt x="0" y="0"/>
                </a:moveTo>
                <a:lnTo>
                  <a:pt x="3835287" y="0"/>
                </a:lnTo>
                <a:lnTo>
                  <a:pt x="3835287" y="3387996"/>
                </a:lnTo>
                <a:lnTo>
                  <a:pt x="0" y="33879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320723" y="3196462"/>
            <a:ext cx="3646553" cy="3387996"/>
          </a:xfrm>
          <a:custGeom>
            <a:avLst/>
            <a:gdLst/>
            <a:ahLst/>
            <a:cxnLst/>
            <a:rect l="l" t="t" r="r" b="b"/>
            <a:pathLst>
              <a:path w="3646553" h="3387996">
                <a:moveTo>
                  <a:pt x="0" y="0"/>
                </a:moveTo>
                <a:lnTo>
                  <a:pt x="3646554" y="0"/>
                </a:lnTo>
                <a:lnTo>
                  <a:pt x="3646554" y="3387996"/>
                </a:lnTo>
                <a:lnTo>
                  <a:pt x="0" y="338799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3342815" y="3196462"/>
            <a:ext cx="3916485" cy="3387996"/>
          </a:xfrm>
          <a:custGeom>
            <a:avLst/>
            <a:gdLst/>
            <a:ahLst/>
            <a:cxnLst/>
            <a:rect l="l" t="t" r="r" b="b"/>
            <a:pathLst>
              <a:path w="3916485" h="3387996">
                <a:moveTo>
                  <a:pt x="0" y="0"/>
                </a:moveTo>
                <a:lnTo>
                  <a:pt x="3916485" y="0"/>
                </a:lnTo>
                <a:lnTo>
                  <a:pt x="3916485" y="3387996"/>
                </a:lnTo>
                <a:lnTo>
                  <a:pt x="0" y="33879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4045682" y="5143500"/>
            <a:ext cx="3499324" cy="3666378"/>
          </a:xfrm>
          <a:custGeom>
            <a:avLst/>
            <a:gdLst/>
            <a:ahLst/>
            <a:cxnLst/>
            <a:rect l="l" t="t" r="r" b="b"/>
            <a:pathLst>
              <a:path w="3499324" h="3666378">
                <a:moveTo>
                  <a:pt x="0" y="0"/>
                </a:moveTo>
                <a:lnTo>
                  <a:pt x="3499324" y="0"/>
                </a:lnTo>
                <a:lnTo>
                  <a:pt x="3499324" y="3666378"/>
                </a:lnTo>
                <a:lnTo>
                  <a:pt x="0" y="366637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0717255" y="5143500"/>
            <a:ext cx="3446380" cy="3666378"/>
          </a:xfrm>
          <a:custGeom>
            <a:avLst/>
            <a:gdLst/>
            <a:ahLst/>
            <a:cxnLst/>
            <a:rect l="l" t="t" r="r" b="b"/>
            <a:pathLst>
              <a:path w="3446380" h="3666378">
                <a:moveTo>
                  <a:pt x="0" y="0"/>
                </a:moveTo>
                <a:lnTo>
                  <a:pt x="3446381" y="0"/>
                </a:lnTo>
                <a:lnTo>
                  <a:pt x="3446381" y="3666378"/>
                </a:lnTo>
                <a:lnTo>
                  <a:pt x="0" y="366637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r="-6383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545006" y="6584458"/>
            <a:ext cx="3618800" cy="3636240"/>
          </a:xfrm>
          <a:custGeom>
            <a:avLst/>
            <a:gdLst/>
            <a:ahLst/>
            <a:cxnLst/>
            <a:rect l="l" t="t" r="r" b="b"/>
            <a:pathLst>
              <a:path w="3618800" h="3636240">
                <a:moveTo>
                  <a:pt x="0" y="0"/>
                </a:moveTo>
                <a:lnTo>
                  <a:pt x="3618800" y="0"/>
                </a:lnTo>
                <a:lnTo>
                  <a:pt x="3618800" y="3636239"/>
                </a:lnTo>
                <a:lnTo>
                  <a:pt x="0" y="363623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318878" y="6584458"/>
            <a:ext cx="4719918" cy="4114800"/>
          </a:xfrm>
          <a:custGeom>
            <a:avLst/>
            <a:gdLst/>
            <a:ahLst/>
            <a:cxnLst/>
            <a:rect l="l" t="t" r="r" b="b"/>
            <a:pathLst>
              <a:path w="4719918" h="4114800">
                <a:moveTo>
                  <a:pt x="0" y="0"/>
                </a:moveTo>
                <a:lnTo>
                  <a:pt x="4719918" y="0"/>
                </a:lnTo>
                <a:lnTo>
                  <a:pt x="471991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4863987" y="6584458"/>
            <a:ext cx="12643345" cy="3928933"/>
          </a:xfrm>
          <a:custGeom>
            <a:avLst/>
            <a:gdLst/>
            <a:ahLst/>
            <a:cxnLst/>
            <a:rect l="l" t="t" r="r" b="b"/>
            <a:pathLst>
              <a:path w="12643345" h="3928933">
                <a:moveTo>
                  <a:pt x="0" y="0"/>
                </a:moveTo>
                <a:lnTo>
                  <a:pt x="12643345" y="0"/>
                </a:lnTo>
                <a:lnTo>
                  <a:pt x="12643345" y="3928933"/>
                </a:lnTo>
                <a:lnTo>
                  <a:pt x="0" y="392893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1" name="TextBox 11"/>
          <p:cNvSpPr txBox="1"/>
          <p:nvPr/>
        </p:nvSpPr>
        <p:spPr>
          <a:xfrm>
            <a:off x="1028700" y="426713"/>
            <a:ext cx="16478632" cy="23151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56"/>
              </a:lnSpc>
            </a:pP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Начиная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со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старшей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группы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, в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соответствии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 с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утвержденным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комплексно-тематическим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планированием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,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мы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знакомим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детей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 с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графическим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образом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буквы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.</a:t>
            </a:r>
          </a:p>
          <a:p>
            <a:pPr algn="ctr">
              <a:lnSpc>
                <a:spcPts val="6256"/>
              </a:lnSpc>
            </a:pP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 «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Сломанный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телевизор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», «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День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, </a:t>
            </a:r>
            <a:r>
              <a:rPr lang="en-US" sz="3200" dirty="0" err="1">
                <a:solidFill>
                  <a:srgbClr val="01070A"/>
                </a:solidFill>
                <a:latin typeface="A Day Without Sun Text Bold Italics"/>
              </a:rPr>
              <a:t>ночь</a:t>
            </a:r>
            <a:r>
              <a:rPr lang="en-US" sz="3200" dirty="0">
                <a:solidFill>
                  <a:srgbClr val="01070A"/>
                </a:solidFill>
                <a:latin typeface="A Day Without Sun Text Bold Italics"/>
              </a:rPr>
              <a:t>».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512525" y="-1233744"/>
            <a:ext cx="23800525" cy="12258174"/>
          </a:xfrm>
          <a:custGeom>
            <a:avLst/>
            <a:gdLst/>
            <a:ahLst/>
            <a:cxnLst/>
            <a:rect l="l" t="t" r="r" b="b"/>
            <a:pathLst>
              <a:path w="23800525" h="12258174">
                <a:moveTo>
                  <a:pt x="0" y="0"/>
                </a:moveTo>
                <a:lnTo>
                  <a:pt x="23800525" y="0"/>
                </a:lnTo>
                <a:lnTo>
                  <a:pt x="23800525" y="12258175"/>
                </a:lnTo>
                <a:lnTo>
                  <a:pt x="0" y="122581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6340" r="-12018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24211917" y="612380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266097" y="1445020"/>
            <a:ext cx="15755807" cy="8679436"/>
            <a:chOff x="0" y="0"/>
            <a:chExt cx="6717702" cy="3700595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717702" cy="3700595"/>
            </a:xfrm>
            <a:custGeom>
              <a:avLst/>
              <a:gdLst/>
              <a:ahLst/>
              <a:cxnLst/>
              <a:rect l="l" t="t" r="r" b="b"/>
              <a:pathLst>
                <a:path w="6717702" h="3700595">
                  <a:moveTo>
                    <a:pt x="15232" y="0"/>
                  </a:moveTo>
                  <a:lnTo>
                    <a:pt x="6702469" y="0"/>
                  </a:lnTo>
                  <a:cubicBezTo>
                    <a:pt x="6706509" y="0"/>
                    <a:pt x="6710383" y="1605"/>
                    <a:pt x="6713240" y="4461"/>
                  </a:cubicBezTo>
                  <a:cubicBezTo>
                    <a:pt x="6716097" y="7318"/>
                    <a:pt x="6717702" y="11193"/>
                    <a:pt x="6717702" y="15232"/>
                  </a:cubicBezTo>
                  <a:lnTo>
                    <a:pt x="6717702" y="3685363"/>
                  </a:lnTo>
                  <a:cubicBezTo>
                    <a:pt x="6717702" y="3689403"/>
                    <a:pt x="6716097" y="3693277"/>
                    <a:pt x="6713240" y="3696134"/>
                  </a:cubicBezTo>
                  <a:cubicBezTo>
                    <a:pt x="6710383" y="3698990"/>
                    <a:pt x="6706509" y="3700595"/>
                    <a:pt x="6702469" y="3700595"/>
                  </a:cubicBezTo>
                  <a:lnTo>
                    <a:pt x="15232" y="3700595"/>
                  </a:lnTo>
                  <a:cubicBezTo>
                    <a:pt x="11193" y="3700595"/>
                    <a:pt x="7318" y="3698990"/>
                    <a:pt x="4461" y="3696134"/>
                  </a:cubicBezTo>
                  <a:cubicBezTo>
                    <a:pt x="1605" y="3693277"/>
                    <a:pt x="0" y="3689403"/>
                    <a:pt x="0" y="3685363"/>
                  </a:cubicBezTo>
                  <a:lnTo>
                    <a:pt x="0" y="15232"/>
                  </a:lnTo>
                  <a:cubicBezTo>
                    <a:pt x="0" y="11193"/>
                    <a:pt x="1605" y="7318"/>
                    <a:pt x="4461" y="4461"/>
                  </a:cubicBezTo>
                  <a:cubicBezTo>
                    <a:pt x="7318" y="1605"/>
                    <a:pt x="11193" y="0"/>
                    <a:pt x="15232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6717702" cy="37482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>
            <a:off x="1841609" y="1852849"/>
            <a:ext cx="14604782" cy="7863777"/>
          </a:xfrm>
          <a:custGeom>
            <a:avLst/>
            <a:gdLst/>
            <a:ahLst/>
            <a:cxnLst/>
            <a:rect l="l" t="t" r="r" b="b"/>
            <a:pathLst>
              <a:path w="14604782" h="7863777">
                <a:moveTo>
                  <a:pt x="0" y="0"/>
                </a:moveTo>
                <a:lnTo>
                  <a:pt x="14604782" y="0"/>
                </a:lnTo>
                <a:lnTo>
                  <a:pt x="14604782" y="7863778"/>
                </a:lnTo>
                <a:lnTo>
                  <a:pt x="0" y="78637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5468" b="-15468"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911516" y="-886822"/>
            <a:ext cx="8310827" cy="2998404"/>
          </a:xfrm>
          <a:custGeom>
            <a:avLst/>
            <a:gdLst/>
            <a:ahLst/>
            <a:cxnLst/>
            <a:rect l="l" t="t" r="r" b="b"/>
            <a:pathLst>
              <a:path w="8310827" h="2998404">
                <a:moveTo>
                  <a:pt x="0" y="0"/>
                </a:moveTo>
                <a:lnTo>
                  <a:pt x="8310827" y="0"/>
                </a:lnTo>
                <a:lnTo>
                  <a:pt x="8310827" y="2998404"/>
                </a:lnTo>
                <a:lnTo>
                  <a:pt x="0" y="299840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7073" t="-11190" r="-21855"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-511195" y="8183725"/>
            <a:ext cx="18288000" cy="12136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56"/>
              </a:lnSpc>
            </a:pPr>
            <a:r>
              <a:rPr lang="en-US" sz="6968">
                <a:solidFill>
                  <a:srgbClr val="FFF8CC"/>
                </a:solidFill>
                <a:latin typeface="A Day Without Sun Text Bold Italics"/>
              </a:rPr>
              <a:t>«Определите место звука в слове»</a:t>
            </a:r>
          </a:p>
        </p:txBody>
      </p:sp>
      <p:sp>
        <p:nvSpPr>
          <p:cNvPr id="10" name="Freeform 10"/>
          <p:cNvSpPr/>
          <p:nvPr/>
        </p:nvSpPr>
        <p:spPr>
          <a:xfrm>
            <a:off x="2135972" y="-886822"/>
            <a:ext cx="8310827" cy="2998404"/>
          </a:xfrm>
          <a:custGeom>
            <a:avLst/>
            <a:gdLst/>
            <a:ahLst/>
            <a:cxnLst/>
            <a:rect l="l" t="t" r="r" b="b"/>
            <a:pathLst>
              <a:path w="8310827" h="2998404">
                <a:moveTo>
                  <a:pt x="0" y="0"/>
                </a:moveTo>
                <a:lnTo>
                  <a:pt x="8310827" y="0"/>
                </a:lnTo>
                <a:lnTo>
                  <a:pt x="8310827" y="2998404"/>
                </a:lnTo>
                <a:lnTo>
                  <a:pt x="0" y="299840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7073" t="-11190" r="-21855"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-5690565" y="-886822"/>
            <a:ext cx="8310827" cy="2998404"/>
          </a:xfrm>
          <a:custGeom>
            <a:avLst/>
            <a:gdLst/>
            <a:ahLst/>
            <a:cxnLst/>
            <a:rect l="l" t="t" r="r" b="b"/>
            <a:pathLst>
              <a:path w="8310827" h="2998404">
                <a:moveTo>
                  <a:pt x="0" y="0"/>
                </a:moveTo>
                <a:lnTo>
                  <a:pt x="8310827" y="0"/>
                </a:lnTo>
                <a:lnTo>
                  <a:pt x="8310827" y="2998404"/>
                </a:lnTo>
                <a:lnTo>
                  <a:pt x="0" y="299840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17073" t="-11190" r="-21855"/>
            </a:stretch>
          </a:blipFill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5555" b="-5555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66620" y="298336"/>
            <a:ext cx="8308330" cy="8959964"/>
          </a:xfrm>
          <a:custGeom>
            <a:avLst/>
            <a:gdLst/>
            <a:ahLst/>
            <a:cxnLst/>
            <a:rect l="l" t="t" r="r" b="b"/>
            <a:pathLst>
              <a:path w="8308330" h="8959964">
                <a:moveTo>
                  <a:pt x="0" y="0"/>
                </a:moveTo>
                <a:lnTo>
                  <a:pt x="8308330" y="0"/>
                </a:lnTo>
                <a:lnTo>
                  <a:pt x="8308330" y="8959964"/>
                </a:lnTo>
                <a:lnTo>
                  <a:pt x="0" y="89599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62000" y="1333500"/>
            <a:ext cx="7874337" cy="2772000"/>
          </a:xfrm>
          <a:custGeom>
            <a:avLst/>
            <a:gdLst/>
            <a:ahLst/>
            <a:cxnLst/>
            <a:rect l="l" t="t" r="r" b="b"/>
            <a:pathLst>
              <a:path w="8069717" h="2230176">
                <a:moveTo>
                  <a:pt x="0" y="0"/>
                </a:moveTo>
                <a:lnTo>
                  <a:pt x="8069716" y="0"/>
                </a:lnTo>
                <a:lnTo>
                  <a:pt x="8069716" y="2230177"/>
                </a:lnTo>
                <a:lnTo>
                  <a:pt x="0" y="223017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9382656" y="-78527"/>
            <a:ext cx="8308330" cy="8959964"/>
          </a:xfrm>
          <a:custGeom>
            <a:avLst/>
            <a:gdLst/>
            <a:ahLst/>
            <a:cxnLst/>
            <a:rect l="l" t="t" r="r" b="b"/>
            <a:pathLst>
              <a:path w="8308330" h="8959964">
                <a:moveTo>
                  <a:pt x="0" y="0"/>
                </a:moveTo>
                <a:lnTo>
                  <a:pt x="8308331" y="0"/>
                </a:lnTo>
                <a:lnTo>
                  <a:pt x="8308331" y="8959965"/>
                </a:lnTo>
                <a:lnTo>
                  <a:pt x="0" y="895996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9382656" y="1875324"/>
            <a:ext cx="8043586" cy="2222955"/>
          </a:xfrm>
          <a:custGeom>
            <a:avLst/>
            <a:gdLst/>
            <a:ahLst/>
            <a:cxnLst/>
            <a:rect l="l" t="t" r="r" b="b"/>
            <a:pathLst>
              <a:path w="8043586" h="2222955">
                <a:moveTo>
                  <a:pt x="0" y="0"/>
                </a:moveTo>
                <a:lnTo>
                  <a:pt x="8043586" y="0"/>
                </a:lnTo>
                <a:lnTo>
                  <a:pt x="8043586" y="2222955"/>
                </a:lnTo>
                <a:lnTo>
                  <a:pt x="0" y="222295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4543192" y="4778318"/>
            <a:ext cx="4600808" cy="6112185"/>
          </a:xfrm>
          <a:custGeom>
            <a:avLst/>
            <a:gdLst/>
            <a:ahLst/>
            <a:cxnLst/>
            <a:rect l="l" t="t" r="r" b="b"/>
            <a:pathLst>
              <a:path w="4600808" h="6112185">
                <a:moveTo>
                  <a:pt x="0" y="0"/>
                </a:moveTo>
                <a:lnTo>
                  <a:pt x="4600808" y="0"/>
                </a:lnTo>
                <a:lnTo>
                  <a:pt x="4600808" y="6112185"/>
                </a:lnTo>
                <a:lnTo>
                  <a:pt x="0" y="611218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122736" y="1554155"/>
            <a:ext cx="7196098" cy="3308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472"/>
              </a:lnSpc>
            </a:pPr>
            <a:r>
              <a:rPr lang="en-US" sz="3909" dirty="0" err="1">
                <a:solidFill>
                  <a:srgbClr val="01070A"/>
                </a:solidFill>
                <a:latin typeface="A Day Without Sun Text Bold"/>
              </a:rPr>
              <a:t>Поиграем</a:t>
            </a:r>
            <a:r>
              <a:rPr lang="en-US" sz="3909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909" dirty="0" err="1">
                <a:solidFill>
                  <a:srgbClr val="01070A"/>
                </a:solidFill>
                <a:latin typeface="A Day Without Sun Text Bold"/>
              </a:rPr>
              <a:t>так</a:t>
            </a:r>
            <a:r>
              <a:rPr lang="en-US" sz="3909" dirty="0">
                <a:solidFill>
                  <a:srgbClr val="01070A"/>
                </a:solidFill>
                <a:latin typeface="A Day Without Sun Text Bold"/>
              </a:rPr>
              <a:t>: я </a:t>
            </a:r>
            <a:r>
              <a:rPr lang="en-US" sz="3909" dirty="0" err="1">
                <a:solidFill>
                  <a:srgbClr val="01070A"/>
                </a:solidFill>
                <a:latin typeface="A Day Without Sun Text Bold"/>
              </a:rPr>
              <a:t>буду</a:t>
            </a:r>
            <a:r>
              <a:rPr lang="en-US" sz="3909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909" dirty="0" err="1">
                <a:solidFill>
                  <a:srgbClr val="01070A"/>
                </a:solidFill>
                <a:latin typeface="A Day Without Sun Text Bold"/>
              </a:rPr>
              <a:t>произносить</a:t>
            </a:r>
            <a:r>
              <a:rPr lang="en-US" sz="3909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909" dirty="0" err="1">
                <a:solidFill>
                  <a:srgbClr val="01070A"/>
                </a:solidFill>
                <a:latin typeface="A Day Without Sun Text Bold"/>
              </a:rPr>
              <a:t>слова</a:t>
            </a:r>
            <a:r>
              <a:rPr lang="en-US" sz="3909" dirty="0">
                <a:solidFill>
                  <a:srgbClr val="01070A"/>
                </a:solidFill>
                <a:latin typeface="A Day Without Sun Text Bold"/>
              </a:rPr>
              <a:t> с «</a:t>
            </a:r>
            <a:r>
              <a:rPr lang="en-US" sz="3909" dirty="0" err="1">
                <a:solidFill>
                  <a:srgbClr val="01070A"/>
                </a:solidFill>
                <a:latin typeface="A Day Without Sun Text Bold"/>
              </a:rPr>
              <a:t>пропавшим</a:t>
            </a:r>
            <a:r>
              <a:rPr lang="en-US" sz="3909" dirty="0">
                <a:solidFill>
                  <a:srgbClr val="01070A"/>
                </a:solidFill>
                <a:latin typeface="A Day Without Sun Text Bold"/>
              </a:rPr>
              <a:t>» </a:t>
            </a:r>
            <a:r>
              <a:rPr lang="en-US" sz="3909" dirty="0" err="1">
                <a:solidFill>
                  <a:srgbClr val="01070A"/>
                </a:solidFill>
                <a:latin typeface="A Day Without Sun Text Bold"/>
              </a:rPr>
              <a:t>звуком</a:t>
            </a:r>
            <a:r>
              <a:rPr lang="en-US" sz="3909" dirty="0">
                <a:solidFill>
                  <a:srgbClr val="01070A"/>
                </a:solidFill>
                <a:latin typeface="A Day Without Sun Text Bold"/>
              </a:rPr>
              <a:t>, а </a:t>
            </a:r>
            <a:r>
              <a:rPr lang="en-US" sz="3909" dirty="0" err="1">
                <a:solidFill>
                  <a:srgbClr val="01070A"/>
                </a:solidFill>
                <a:latin typeface="A Day Without Sun Text Bold"/>
              </a:rPr>
              <a:t>вы</a:t>
            </a:r>
            <a:r>
              <a:rPr lang="en-US" sz="3909" dirty="0">
                <a:solidFill>
                  <a:srgbClr val="01070A"/>
                </a:solidFill>
                <a:latin typeface="A Day Without Sun Text Bold"/>
              </a:rPr>
              <a:t> «</a:t>
            </a:r>
            <a:r>
              <a:rPr lang="en-US" sz="3909" dirty="0" err="1">
                <a:solidFill>
                  <a:srgbClr val="01070A"/>
                </a:solidFill>
                <a:latin typeface="A Day Without Sun Text Bold"/>
              </a:rPr>
              <a:t>почините</a:t>
            </a:r>
            <a:r>
              <a:rPr lang="en-US" sz="3909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909" dirty="0" err="1">
                <a:solidFill>
                  <a:srgbClr val="01070A"/>
                </a:solidFill>
                <a:latin typeface="A Day Without Sun Text Bold"/>
              </a:rPr>
              <a:t>телевизор</a:t>
            </a:r>
            <a:r>
              <a:rPr lang="en-US" sz="3909" dirty="0">
                <a:solidFill>
                  <a:srgbClr val="01070A"/>
                </a:solidFill>
                <a:latin typeface="A Day Without Sun Text Bold"/>
              </a:rPr>
              <a:t>» –</a:t>
            </a:r>
            <a:r>
              <a:rPr lang="en-US" sz="3909" dirty="0" err="1">
                <a:solidFill>
                  <a:srgbClr val="01070A"/>
                </a:solidFill>
                <a:latin typeface="A Day Without Sun Text Bold"/>
              </a:rPr>
              <a:t>произнесете</a:t>
            </a:r>
            <a:r>
              <a:rPr lang="en-US" sz="3909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909" dirty="0" err="1">
                <a:solidFill>
                  <a:srgbClr val="01070A"/>
                </a:solidFill>
                <a:latin typeface="A Day Without Sun Text Bold"/>
              </a:rPr>
              <a:t>слово</a:t>
            </a:r>
            <a:r>
              <a:rPr lang="en-US" sz="3909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909" dirty="0" err="1">
                <a:solidFill>
                  <a:srgbClr val="01070A"/>
                </a:solidFill>
                <a:latin typeface="A Day Without Sun Text Bold"/>
              </a:rPr>
              <a:t>полностью</a:t>
            </a:r>
            <a:r>
              <a:rPr lang="en-US" sz="3909" dirty="0">
                <a:solidFill>
                  <a:srgbClr val="01070A"/>
                </a:solidFill>
                <a:latin typeface="A Day Without Sun Text Bold"/>
              </a:rPr>
              <a:t>. </a:t>
            </a:r>
          </a:p>
          <a:p>
            <a:pPr algn="l">
              <a:lnSpc>
                <a:spcPts val="4632"/>
              </a:lnSpc>
            </a:pPr>
            <a:endParaRPr lang="en-US" sz="3909" dirty="0">
              <a:solidFill>
                <a:srgbClr val="01070A"/>
              </a:solidFill>
              <a:latin typeface="A Day Without Sun Text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024127" y="797615"/>
            <a:ext cx="6587473" cy="3411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463"/>
              </a:lnSpc>
            </a:pP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А в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этих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словах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пропал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последний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звук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!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Произнесите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слово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полностью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,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так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,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чтобы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хорошо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был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слышен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звук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 в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конце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 </a:t>
            </a:r>
            <a:r>
              <a:rPr lang="en-US" sz="3200" dirty="0" err="1">
                <a:solidFill>
                  <a:srgbClr val="01070A"/>
                </a:solidFill>
                <a:latin typeface="A Day Without Sun Text Bold"/>
              </a:rPr>
              <a:t>слова</a:t>
            </a:r>
            <a:r>
              <a:rPr lang="en-US" sz="3200" dirty="0">
                <a:solidFill>
                  <a:srgbClr val="01070A"/>
                </a:solidFill>
                <a:latin typeface="A Day Without Sun Text Bold"/>
              </a:rPr>
              <a:t>.</a:t>
            </a:r>
          </a:p>
          <a:p>
            <a:pPr algn="l">
              <a:lnSpc>
                <a:spcPts val="4623"/>
              </a:lnSpc>
            </a:pPr>
            <a:endParaRPr lang="en-US" sz="3902" dirty="0">
              <a:solidFill>
                <a:srgbClr val="01070A"/>
              </a:solidFill>
              <a:latin typeface="A Day Without Sun Text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8700" y="5143500"/>
            <a:ext cx="5295900" cy="41678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736"/>
              </a:lnSpc>
            </a:pPr>
            <a:r>
              <a:rPr lang="en-US" sz="5142" dirty="0">
                <a:solidFill>
                  <a:srgbClr val="000000"/>
                </a:solidFill>
                <a:latin typeface="A Day Without Sun Text Bold"/>
              </a:rPr>
              <a:t>…РБУЗ</a:t>
            </a:r>
          </a:p>
          <a:p>
            <a:pPr>
              <a:lnSpc>
                <a:spcPts val="6736"/>
              </a:lnSpc>
            </a:pPr>
            <a:r>
              <a:rPr lang="en-US" sz="5142" dirty="0">
                <a:solidFill>
                  <a:srgbClr val="000000"/>
                </a:solidFill>
                <a:latin typeface="A Day Without Sun Text Bold"/>
              </a:rPr>
              <a:t>…ПТЕКА</a:t>
            </a:r>
          </a:p>
          <a:p>
            <a:pPr>
              <a:lnSpc>
                <a:spcPts val="6736"/>
              </a:lnSpc>
            </a:pPr>
            <a:r>
              <a:rPr lang="en-US" sz="5142" dirty="0">
                <a:solidFill>
                  <a:srgbClr val="000000"/>
                </a:solidFill>
                <a:latin typeface="A Day Without Sun Text Bold"/>
              </a:rPr>
              <a:t>…ВТОБУС</a:t>
            </a:r>
          </a:p>
          <a:p>
            <a:pPr>
              <a:lnSpc>
                <a:spcPts val="6736"/>
              </a:lnSpc>
            </a:pPr>
            <a:r>
              <a:rPr lang="en-US" sz="5142" dirty="0">
                <a:solidFill>
                  <a:srgbClr val="000000"/>
                </a:solidFill>
                <a:latin typeface="A Day Without Sun Text Bold"/>
              </a:rPr>
              <a:t>…ЗБУКА</a:t>
            </a:r>
          </a:p>
          <a:p>
            <a:pPr>
              <a:lnSpc>
                <a:spcPts val="5688"/>
              </a:lnSpc>
            </a:pPr>
            <a:endParaRPr lang="en-US" sz="5142" dirty="0">
              <a:solidFill>
                <a:srgbClr val="000000"/>
              </a:solidFill>
              <a:latin typeface="A Day Without Sun Text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024127" y="4344306"/>
            <a:ext cx="3512695" cy="5847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8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 Bold"/>
              </a:rPr>
              <a:t>ШОКОЛАДК…</a:t>
            </a:r>
          </a:p>
          <a:p>
            <a:pPr>
              <a:lnSpc>
                <a:spcPts val="568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 Bold"/>
              </a:rPr>
              <a:t>ВЕРЁВК…</a:t>
            </a:r>
          </a:p>
          <a:p>
            <a:pPr>
              <a:lnSpc>
                <a:spcPts val="568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 Bold"/>
              </a:rPr>
              <a:t>ЛОШАДК…</a:t>
            </a:r>
          </a:p>
          <a:p>
            <a:pPr>
              <a:lnSpc>
                <a:spcPts val="568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 Bold"/>
              </a:rPr>
              <a:t>ПОДУШК…</a:t>
            </a:r>
          </a:p>
          <a:p>
            <a:pPr>
              <a:lnSpc>
                <a:spcPts val="568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 Bold"/>
              </a:rPr>
              <a:t>БУЛАВК…</a:t>
            </a:r>
          </a:p>
          <a:p>
            <a:pPr>
              <a:lnSpc>
                <a:spcPts val="568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 Bold"/>
              </a:rPr>
              <a:t>ЛУКОВК…</a:t>
            </a:r>
          </a:p>
          <a:p>
            <a:pPr>
              <a:lnSpc>
                <a:spcPts val="5688"/>
              </a:lnSpc>
            </a:pPr>
            <a:endParaRPr lang="en-US" sz="4342" dirty="0">
              <a:solidFill>
                <a:srgbClr val="000000"/>
              </a:solidFill>
              <a:latin typeface="A Day Without Sun Text Bold"/>
            </a:endParaRPr>
          </a:p>
          <a:p>
            <a:pPr>
              <a:lnSpc>
                <a:spcPts val="5688"/>
              </a:lnSpc>
            </a:pPr>
            <a:endParaRPr lang="en-US" sz="4342" dirty="0">
              <a:solidFill>
                <a:srgbClr val="000000"/>
              </a:solidFill>
              <a:latin typeface="A Day Without Sun Text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746605" y="4344306"/>
            <a:ext cx="4115647" cy="5847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68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 Bold"/>
              </a:rPr>
              <a:t>РЕДИСК…</a:t>
            </a:r>
          </a:p>
          <a:p>
            <a:pPr>
              <a:lnSpc>
                <a:spcPts val="568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 Bold"/>
              </a:rPr>
              <a:t>ЗЕМЛЯНИК…</a:t>
            </a:r>
          </a:p>
          <a:p>
            <a:pPr>
              <a:lnSpc>
                <a:spcPts val="568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 Bold"/>
              </a:rPr>
              <a:t>МОРКОВК…</a:t>
            </a:r>
          </a:p>
          <a:p>
            <a:pPr>
              <a:lnSpc>
                <a:spcPts val="568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 Bold"/>
              </a:rPr>
              <a:t>МАЛИН…</a:t>
            </a:r>
          </a:p>
          <a:p>
            <a:pPr>
              <a:lnSpc>
                <a:spcPts val="568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 Bold"/>
              </a:rPr>
              <a:t>СМОРОДИН…</a:t>
            </a:r>
          </a:p>
          <a:p>
            <a:pPr>
              <a:lnSpc>
                <a:spcPts val="5688"/>
              </a:lnSpc>
            </a:pPr>
            <a:r>
              <a:rPr lang="en-US" sz="3200" dirty="0">
                <a:solidFill>
                  <a:srgbClr val="000000"/>
                </a:solidFill>
                <a:latin typeface="A Day Without Sun Text Bold"/>
              </a:rPr>
              <a:t>КАРТОШК…</a:t>
            </a:r>
          </a:p>
          <a:p>
            <a:pPr>
              <a:lnSpc>
                <a:spcPts val="5688"/>
              </a:lnSpc>
            </a:pPr>
            <a:endParaRPr lang="en-US" sz="4342" dirty="0">
              <a:solidFill>
                <a:srgbClr val="000000"/>
              </a:solidFill>
              <a:latin typeface="A Day Without Sun Text Bold"/>
            </a:endParaRPr>
          </a:p>
          <a:p>
            <a:pPr>
              <a:lnSpc>
                <a:spcPts val="5688"/>
              </a:lnSpc>
            </a:pPr>
            <a:endParaRPr lang="en-US" sz="4342" dirty="0">
              <a:solidFill>
                <a:srgbClr val="000000"/>
              </a:solidFill>
              <a:latin typeface="A Day Without Sun Text Bo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-24292632" y="320516"/>
            <a:ext cx="57666110" cy="9645968"/>
          </a:xfrm>
          <a:custGeom>
            <a:avLst/>
            <a:gdLst/>
            <a:ahLst/>
            <a:cxnLst/>
            <a:rect l="l" t="t" r="r" b="b"/>
            <a:pathLst>
              <a:path w="57666110" h="9645968">
                <a:moveTo>
                  <a:pt x="0" y="0"/>
                </a:moveTo>
                <a:lnTo>
                  <a:pt x="57666110" y="0"/>
                </a:lnTo>
                <a:lnTo>
                  <a:pt x="57666110" y="9645968"/>
                </a:lnTo>
                <a:lnTo>
                  <a:pt x="0" y="964596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Group 4"/>
          <p:cNvGrpSpPr/>
          <p:nvPr/>
        </p:nvGrpSpPr>
        <p:grpSpPr>
          <a:xfrm>
            <a:off x="1536336" y="1083132"/>
            <a:ext cx="6959460" cy="8825670"/>
            <a:chOff x="0" y="0"/>
            <a:chExt cx="3207481" cy="288613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207481" cy="2886132"/>
            </a:xfrm>
            <a:custGeom>
              <a:avLst/>
              <a:gdLst/>
              <a:ahLst/>
              <a:cxnLst/>
              <a:rect l="l" t="t" r="r" b="b"/>
              <a:pathLst>
                <a:path w="3207481" h="2886132">
                  <a:moveTo>
                    <a:pt x="31903" y="0"/>
                  </a:moveTo>
                  <a:lnTo>
                    <a:pt x="3175578" y="0"/>
                  </a:lnTo>
                  <a:cubicBezTo>
                    <a:pt x="3193198" y="0"/>
                    <a:pt x="3207481" y="14283"/>
                    <a:pt x="3207481" y="31903"/>
                  </a:cubicBezTo>
                  <a:lnTo>
                    <a:pt x="3207481" y="2854230"/>
                  </a:lnTo>
                  <a:cubicBezTo>
                    <a:pt x="3207481" y="2871849"/>
                    <a:pt x="3193198" y="2886132"/>
                    <a:pt x="3175578" y="2886132"/>
                  </a:cubicBezTo>
                  <a:lnTo>
                    <a:pt x="31903" y="2886132"/>
                  </a:lnTo>
                  <a:cubicBezTo>
                    <a:pt x="14283" y="2886132"/>
                    <a:pt x="0" y="2871849"/>
                    <a:pt x="0" y="2854230"/>
                  </a:cubicBezTo>
                  <a:lnTo>
                    <a:pt x="0" y="31903"/>
                  </a:lnTo>
                  <a:cubicBezTo>
                    <a:pt x="0" y="14283"/>
                    <a:pt x="14283" y="0"/>
                    <a:pt x="31903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3207481" cy="293375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9FB60B35-5E19-6690-EADB-44D5C4177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757" y="1355852"/>
            <a:ext cx="6210172" cy="828022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-5512525" y="-1233744"/>
            <a:ext cx="23800525" cy="12258174"/>
          </a:xfrm>
          <a:custGeom>
            <a:avLst/>
            <a:gdLst/>
            <a:ahLst/>
            <a:cxnLst/>
            <a:rect l="l" t="t" r="r" b="b"/>
            <a:pathLst>
              <a:path w="23800525" h="12258174">
                <a:moveTo>
                  <a:pt x="0" y="0"/>
                </a:moveTo>
                <a:lnTo>
                  <a:pt x="23800525" y="0"/>
                </a:lnTo>
                <a:lnTo>
                  <a:pt x="23800525" y="12258175"/>
                </a:lnTo>
                <a:lnTo>
                  <a:pt x="0" y="122581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6340" r="-12018"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9570711" y="2955157"/>
            <a:ext cx="8410743" cy="7011327"/>
            <a:chOff x="0" y="0"/>
            <a:chExt cx="3586034" cy="298937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586034" cy="2989374"/>
            </a:xfrm>
            <a:custGeom>
              <a:avLst/>
              <a:gdLst/>
              <a:ahLst/>
              <a:cxnLst/>
              <a:rect l="l" t="t" r="r" b="b"/>
              <a:pathLst>
                <a:path w="3586034" h="2989374">
                  <a:moveTo>
                    <a:pt x="28535" y="0"/>
                  </a:moveTo>
                  <a:lnTo>
                    <a:pt x="3557500" y="0"/>
                  </a:lnTo>
                  <a:cubicBezTo>
                    <a:pt x="3565067" y="0"/>
                    <a:pt x="3572325" y="3006"/>
                    <a:pt x="3577677" y="8358"/>
                  </a:cubicBezTo>
                  <a:cubicBezTo>
                    <a:pt x="3583028" y="13709"/>
                    <a:pt x="3586034" y="20967"/>
                    <a:pt x="3586034" y="28535"/>
                  </a:cubicBezTo>
                  <a:lnTo>
                    <a:pt x="3586034" y="2960839"/>
                  </a:lnTo>
                  <a:cubicBezTo>
                    <a:pt x="3586034" y="2968407"/>
                    <a:pt x="3583028" y="2975665"/>
                    <a:pt x="3577677" y="2981016"/>
                  </a:cubicBezTo>
                  <a:cubicBezTo>
                    <a:pt x="3572325" y="2986368"/>
                    <a:pt x="3565067" y="2989374"/>
                    <a:pt x="3557500" y="2989374"/>
                  </a:cubicBezTo>
                  <a:lnTo>
                    <a:pt x="28535" y="2989374"/>
                  </a:lnTo>
                  <a:cubicBezTo>
                    <a:pt x="20967" y="2989374"/>
                    <a:pt x="13709" y="2986368"/>
                    <a:pt x="8358" y="2981016"/>
                  </a:cubicBezTo>
                  <a:cubicBezTo>
                    <a:pt x="3006" y="2975665"/>
                    <a:pt x="0" y="2968407"/>
                    <a:pt x="0" y="2960839"/>
                  </a:cubicBezTo>
                  <a:lnTo>
                    <a:pt x="0" y="28535"/>
                  </a:lnTo>
                  <a:cubicBezTo>
                    <a:pt x="0" y="20967"/>
                    <a:pt x="3006" y="13709"/>
                    <a:pt x="8358" y="8358"/>
                  </a:cubicBezTo>
                  <a:cubicBezTo>
                    <a:pt x="13709" y="3006"/>
                    <a:pt x="20967" y="0"/>
                    <a:pt x="28535" y="0"/>
                  </a:cubicBezTo>
                  <a:close/>
                </a:path>
              </a:pathLst>
            </a:custGeom>
            <a:solidFill>
              <a:srgbClr val="FFFFFF"/>
            </a:solidFill>
            <a:ln w="38100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3586034" cy="30369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210"/>
                </a:lnSpc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9959771" y="3292819"/>
            <a:ext cx="7632622" cy="6336003"/>
          </a:xfrm>
          <a:custGeom>
            <a:avLst/>
            <a:gdLst/>
            <a:ahLst/>
            <a:cxnLst/>
            <a:rect l="l" t="t" r="r" b="b"/>
            <a:pathLst>
              <a:path w="7632622" h="6336003">
                <a:moveTo>
                  <a:pt x="0" y="0"/>
                </a:moveTo>
                <a:lnTo>
                  <a:pt x="7632622" y="0"/>
                </a:lnTo>
                <a:lnTo>
                  <a:pt x="7632622" y="6336003"/>
                </a:lnTo>
                <a:lnTo>
                  <a:pt x="0" y="633600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3656" r="-7026"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5027535" y="6221167"/>
            <a:ext cx="4919544" cy="4803264"/>
          </a:xfrm>
          <a:custGeom>
            <a:avLst/>
            <a:gdLst/>
            <a:ahLst/>
            <a:cxnLst/>
            <a:rect l="l" t="t" r="r" b="b"/>
            <a:pathLst>
              <a:path w="4919544" h="4803264">
                <a:moveTo>
                  <a:pt x="0" y="0"/>
                </a:moveTo>
                <a:lnTo>
                  <a:pt x="4919545" y="0"/>
                </a:lnTo>
                <a:lnTo>
                  <a:pt x="4919545" y="4803264"/>
                </a:lnTo>
                <a:lnTo>
                  <a:pt x="0" y="480326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7487307" y="-43261"/>
            <a:ext cx="10494147" cy="30777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982"/>
              </a:lnSpc>
            </a:pPr>
            <a:r>
              <a:rPr lang="en-US" sz="5702" dirty="0">
                <a:solidFill>
                  <a:srgbClr val="01070A"/>
                </a:solidFill>
                <a:latin typeface="A Day Without Sun Text Bold Italics"/>
              </a:rPr>
              <a:t>«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Угадайте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первый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 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звук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 в 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слове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», 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коврограф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 «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Теремок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» В. В.     </a:t>
            </a:r>
            <a:r>
              <a:rPr lang="en-US" sz="4800" dirty="0" err="1">
                <a:solidFill>
                  <a:srgbClr val="01070A"/>
                </a:solidFill>
                <a:latin typeface="A Day Without Sun Text Bold Italics"/>
              </a:rPr>
              <a:t>Воскобовича</a:t>
            </a:r>
            <a:r>
              <a:rPr lang="en-US" sz="4800" dirty="0">
                <a:solidFill>
                  <a:srgbClr val="01070A"/>
                </a:solidFill>
                <a:latin typeface="A Day Without Sun Text Bold Italics"/>
              </a:rPr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754</Words>
  <Application>Microsoft Office PowerPoint</Application>
  <PresentationFormat>Произвольный</PresentationFormat>
  <Paragraphs>113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A Day Without Sun Text Bold</vt:lpstr>
      <vt:lpstr>A Day Without Sun Text</vt:lpstr>
      <vt:lpstr>A Day Without Sun Text Bold Italics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Brown and Yellow Scrapbook Brainstorm Presentation</dc:title>
  <cp:lastModifiedBy>Методист</cp:lastModifiedBy>
  <cp:revision>12</cp:revision>
  <dcterms:created xsi:type="dcterms:W3CDTF">2006-08-16T00:00:00Z</dcterms:created>
  <dcterms:modified xsi:type="dcterms:W3CDTF">2025-06-11T08:45:02Z</dcterms:modified>
  <dc:identifier>DAF_FN3NVyk</dc:identifier>
</cp:coreProperties>
</file>